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2"/>
  </p:notesMasterIdLst>
  <p:sldIdLst>
    <p:sldId id="256" r:id="rId3"/>
    <p:sldId id="257" r:id="rId4"/>
    <p:sldId id="297" r:id="rId5"/>
    <p:sldId id="263" r:id="rId6"/>
    <p:sldId id="274" r:id="rId7"/>
    <p:sldId id="275" r:id="rId8"/>
    <p:sldId id="276" r:id="rId9"/>
    <p:sldId id="277" r:id="rId10"/>
    <p:sldId id="265" r:id="rId11"/>
    <p:sldId id="287" r:id="rId12"/>
    <p:sldId id="290" r:id="rId13"/>
    <p:sldId id="289" r:id="rId14"/>
    <p:sldId id="293" r:id="rId15"/>
    <p:sldId id="294" r:id="rId16"/>
    <p:sldId id="295" r:id="rId17"/>
    <p:sldId id="292" r:id="rId18"/>
    <p:sldId id="291" r:id="rId19"/>
    <p:sldId id="296" r:id="rId20"/>
    <p:sldId id="278" r:id="rId21"/>
  </p:sldIdLst>
  <p:sldSz cx="9144000" cy="6858000" type="screen4x3"/>
  <p:notesSz cx="6858000" cy="9144000"/>
  <p:custDataLst>
    <p:tags r:id="rId23"/>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7" userDrawn="1">
          <p15:clr>
            <a:srgbClr val="A4A3A4"/>
          </p15:clr>
        </p15:guide>
        <p15:guide id="2" pos="29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1340" y="60"/>
      </p:cViewPr>
      <p:guideLst>
        <p:guide orient="horz" pos="2227"/>
        <p:guide pos="29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D6FF4A6A-1AA4-4269-AF23-894E279FD4B8}"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2025/5/28</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a:buNone/>
            </a:pPr>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a:solidFill>
              <a:srgbClr val="000000">
                <a:alpha val="100000"/>
              </a:srgbClr>
            </a:solidFill>
            <a:miter lim="800000"/>
          </a:ln>
        </p:spPr>
      </p:sp>
      <p:sp>
        <p:nvSpPr>
          <p:cNvPr id="17411"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ea typeface="宋体" panose="02010600030101010101" pitchFamily="2" charset="-122"/>
            </a:endParaRPr>
          </a:p>
        </p:txBody>
      </p:sp>
      <p:sp>
        <p:nvSpPr>
          <p:cNvPr id="1741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t>2</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a:solidFill>
              <a:srgbClr val="000000">
                <a:alpha val="100000"/>
              </a:srgbClr>
            </a:solidFill>
            <a:miter lim="800000"/>
          </a:ln>
        </p:spPr>
      </p:sp>
      <p:sp>
        <p:nvSpPr>
          <p:cNvPr id="17411"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ea typeface="宋体" panose="02010600030101010101" pitchFamily="2" charset="-122"/>
            </a:endParaRPr>
          </a:p>
        </p:txBody>
      </p:sp>
      <p:sp>
        <p:nvSpPr>
          <p:cNvPr id="1741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t>3</a:t>
            </a:fld>
            <a:endParaRPr lang="zh-CN" altLang="en-US" sz="1200" dirty="0"/>
          </a:p>
        </p:txBody>
      </p:sp>
    </p:spTree>
    <p:extLst>
      <p:ext uri="{BB962C8B-B14F-4D97-AF65-F5344CB8AC3E}">
        <p14:creationId xmlns:p14="http://schemas.microsoft.com/office/powerpoint/2010/main" val="351110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7" name="页脚占位符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8" name="灯片编号占位符 7"/>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3413" y="116632"/>
            <a:ext cx="7886700"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395536" y="1340768"/>
            <a:ext cx="8352928" cy="4824536"/>
          </a:xfrm>
        </p:spPr>
        <p:txBody>
          <a:bodyPr/>
          <a:lstStyle>
            <a:lvl1pPr algn="just">
              <a:defRPr/>
            </a:lvl1pPr>
            <a:lvl2pPr algn="just">
              <a:defRPr/>
            </a:lvl2pPr>
            <a:lvl3pPr algn="just">
              <a:defRPr/>
            </a:lvl3pPr>
            <a:lvl4pPr algn="just">
              <a:defRPr/>
            </a:lvl4pPr>
            <a:lvl5pPr algn="ju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Wingdings 2" panose="05020102010507070707" pitchFamily="18" charset="2"/>
              <a:buNone/>
              <a:defRPr/>
            </a:pPr>
            <a:r>
              <a:rPr kumimoji="0" lang="en-US" sz="24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7" name="页脚占位符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8" name="灯片编号占位符 7"/>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Wingdings 2" panose="05020102010507070707" pitchFamily="18" charset="2"/>
              <a:buNone/>
              <a:defRPr/>
            </a:pPr>
            <a:r>
              <a:rPr kumimoji="0" lang="en-US" sz="24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33413" y="365125"/>
            <a:ext cx="7886700" cy="1325563"/>
          </a:xfrm>
          <a:prstGeom prst="rect">
            <a:avLst/>
          </a:prstGeom>
          <a:noFill/>
          <a:ln w="9525">
            <a:noFill/>
          </a:ln>
        </p:spPr>
        <p:txBody>
          <a:bodyPr anchor="ctr" anchorCtr="0"/>
          <a:lstStyle/>
          <a:p>
            <a:pPr lvl="0"/>
            <a:r>
              <a:rPr lang="en-US" altLang="zh-CN" dirty="0"/>
              <a:t>Click to edit Master title style</a:t>
            </a:r>
          </a:p>
        </p:txBody>
      </p:sp>
      <p:sp>
        <p:nvSpPr>
          <p:cNvPr id="1027" name="Text Placeholder 2"/>
          <p:cNvSpPr>
            <a:spLocks noGrp="1"/>
          </p:cNvSpPr>
          <p:nvPr>
            <p:ph type="body" idx="1"/>
          </p:nvPr>
        </p:nvSpPr>
        <p:spPr>
          <a:xfrm>
            <a:off x="633413" y="1828800"/>
            <a:ext cx="7886700" cy="4351338"/>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eaLnBrk="1" hangingPunct="1">
              <a:defRPr sz="800">
                <a:solidFill>
                  <a:srgbClr val="595959"/>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lstStyle>
            <a:lvl1pPr algn="ctr" eaLnBrk="1" hangingPunct="1">
              <a:defRPr sz="800">
                <a:solidFill>
                  <a:srgbClr val="595959"/>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wrap="square" lIns="91440" tIns="45720" rIns="91440" bIns="45720" numCol="1" anchor="ctr" anchorCtr="0" compatLnSpc="1"/>
          <a:lstStyle>
            <a:lvl1pPr algn="r">
              <a:defRPr sz="800">
                <a:solidFill>
                  <a:srgbClr val="898989"/>
                </a:solidFill>
              </a:defRPr>
            </a:lvl1p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33413" y="365125"/>
            <a:ext cx="7886700" cy="1325563"/>
          </a:xfrm>
          <a:prstGeom prst="rect">
            <a:avLst/>
          </a:prstGeom>
          <a:noFill/>
          <a:ln w="9525">
            <a:noFill/>
          </a:ln>
        </p:spPr>
        <p:txBody>
          <a:bodyPr anchor="ctr" anchorCtr="0"/>
          <a:lstStyle/>
          <a:p>
            <a:pPr lvl="0"/>
            <a:r>
              <a:rPr lang="en-US" altLang="zh-CN" dirty="0"/>
              <a:t>Click to edit Master title style</a:t>
            </a:r>
          </a:p>
        </p:txBody>
      </p:sp>
      <p:sp>
        <p:nvSpPr>
          <p:cNvPr id="1027" name="Text Placeholder 2"/>
          <p:cNvSpPr>
            <a:spLocks noGrp="1"/>
          </p:cNvSpPr>
          <p:nvPr>
            <p:ph type="body" idx="1"/>
          </p:nvPr>
        </p:nvSpPr>
        <p:spPr>
          <a:xfrm>
            <a:off x="633413" y="1828800"/>
            <a:ext cx="7886700" cy="4351338"/>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eaLnBrk="1" hangingPunct="1">
              <a:defRPr sz="800">
                <a:solidFill>
                  <a:srgbClr val="595959"/>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617EB44-BDFE-40D2-BF8B-8D5228A53304}" type="datetimeFigureOut">
              <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rPr>
              <a:t>28-05-2025</a:t>
            </a:fld>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lstStyle>
            <a:lvl1pPr algn="ctr" eaLnBrk="1" hangingPunct="1">
              <a:defRPr sz="800">
                <a:solidFill>
                  <a:srgbClr val="595959"/>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IN" altLang="zh-CN" sz="800" b="0" i="0" u="none" strike="noStrike" kern="1200" cap="none" spc="0" normalizeH="0" baseline="0" noProof="0">
              <a:ln>
                <a:noFill/>
              </a:ln>
              <a:solidFill>
                <a:srgbClr val="595959"/>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wrap="square" lIns="91440" tIns="45720" rIns="91440" bIns="45720" numCol="1" anchor="ctr" anchorCtr="0" compatLnSpc="1"/>
          <a:lstStyle>
            <a:lvl1pPr algn="r">
              <a:defRPr sz="800">
                <a:solidFill>
                  <a:srgbClr val="898989"/>
                </a:solidFill>
              </a:defRPr>
            </a:lvl1pPr>
          </a:lstStyle>
          <a:p>
            <a:pPr lvl="0" eaLnBrk="1" hangingPunct="1">
              <a:buNone/>
            </a:pPr>
            <a:fld id="{9A0DB2DC-4C9A-4742-B13C-FB6460FD3503}" type="slidenum">
              <a:rPr lang="en-IN" altLang="zh-CN" dirty="0">
                <a:latin typeface="Calibri" panose="020F0502020204030204" pitchFamily="34" charset="0"/>
              </a:rPr>
              <a:t>‹#›</a:t>
            </a:fld>
            <a:endParaRPr lang="en-IN" altLang="zh-CN"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rcid.org/0000-0001-6662-3022" TargetMode="External"/><Relationship Id="rId2" Type="http://schemas.openxmlformats.org/officeDocument/2006/relationships/hyperlink" Target="https://orcid.org/0000-0002-0550-7754" TargetMode="External"/><Relationship Id="rId1" Type="http://schemas.openxmlformats.org/officeDocument/2006/relationships/slideLayout" Target="../slideLayouts/slideLayout1.xml"/><Relationship Id="rId6" Type="http://schemas.openxmlformats.org/officeDocument/2006/relationships/hyperlink" Target="https://zhuzhiwei99.github.io/NeuralMeshRefinement/" TargetMode="External"/><Relationship Id="rId5" Type="http://schemas.openxmlformats.org/officeDocument/2006/relationships/image" Target="../media/image1.png"/><Relationship Id="rId4" Type="http://schemas.openxmlformats.org/officeDocument/2006/relationships/hyperlink" Target="https://doi.org/10.1631/FITEE.240034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03200" y="2059940"/>
            <a:ext cx="8749030" cy="726440"/>
          </a:xfrm>
          <a:ln/>
        </p:spPr>
        <p:txBody>
          <a:bodyPr vert="horz" wrap="square" lIns="91440" tIns="45720" rIns="91440" bIns="45720" anchor="b" anchorCtr="0"/>
          <a:lstStyle/>
          <a:p>
            <a:pPr defTabSz="685800">
              <a:lnSpc>
                <a:spcPct val="120000"/>
              </a:lnSpc>
              <a:buClrTx/>
              <a:buSzTx/>
              <a:buFontTx/>
              <a:buNone/>
            </a:pPr>
            <a:r>
              <a:rPr lang="en-US" altLang="zh-CN" sz="3200" b="1" kern="1200" dirty="0">
                <a:latin typeface="Arial" panose="020B0604020202020204" pitchFamily="34" charset="0"/>
                <a:ea typeface="宋体" panose="02010600030101010101" pitchFamily="2" charset="-122"/>
                <a:cs typeface="+mj-cs"/>
              </a:rPr>
              <a:t>Neural mesh refinement</a:t>
            </a:r>
          </a:p>
        </p:txBody>
      </p:sp>
      <p:sp>
        <p:nvSpPr>
          <p:cNvPr id="2051" name="Subtitle 2"/>
          <p:cNvSpPr>
            <a:spLocks noGrp="1"/>
          </p:cNvSpPr>
          <p:nvPr>
            <p:ph type="subTitle" idx="1"/>
          </p:nvPr>
        </p:nvSpPr>
        <p:spPr>
          <a:xfrm>
            <a:off x="773113" y="3790315"/>
            <a:ext cx="7831138" cy="1055688"/>
          </a:xfrm>
        </p:spPr>
        <p:txBody>
          <a:bodyPr vert="horz" wrap="square" lIns="91440" tIns="45720" rIns="91440" bIns="45720" numCol="1" anchor="t" anchorCtr="0" compatLnSpc="1"/>
          <a:lstStyle/>
          <a:p>
            <a:pPr algn="l" defTabSz="685800" eaLnBrk="1" hangingPunct="1">
              <a:lnSpc>
                <a:spcPct val="120000"/>
              </a:lnSpc>
              <a:buClrTx/>
              <a:buSzTx/>
            </a:pPr>
            <a:r>
              <a:rPr lang="en-US" altLang="zh-CN" sz="2000" b="1" kern="1200" dirty="0">
                <a:solidFill>
                  <a:schemeClr val="tx1"/>
                </a:solidFill>
                <a:latin typeface="Arial" panose="020B0604020202020204" pitchFamily="34" charset="0"/>
                <a:ea typeface="宋体" panose="02010600030101010101" pitchFamily="2" charset="-122"/>
                <a:cs typeface="+mn-cs"/>
              </a:rPr>
              <a:t>Key words: </a:t>
            </a:r>
            <a:r>
              <a:rPr lang="en-US" altLang="zh-CN" sz="2000" kern="1200" dirty="0">
                <a:solidFill>
                  <a:schemeClr val="tx1"/>
                </a:solidFill>
                <a:latin typeface="Arial" panose="020B0604020202020204" pitchFamily="34" charset="0"/>
                <a:ea typeface="宋体" panose="02010600030101010101" pitchFamily="2" charset="-122"/>
                <a:cs typeface="+mn-cs"/>
              </a:rPr>
              <a:t>Geometry processing; Mesh refinement; Mesh subdivision; Neural network; Disentangled representation learning; Graph attention</a:t>
            </a:r>
            <a:br>
              <a:rPr lang="en-US" altLang="zh-CN" sz="2000" kern="1200" dirty="0">
                <a:solidFill>
                  <a:srgbClr val="404040"/>
                </a:solidFill>
                <a:latin typeface="+mn-lt"/>
                <a:ea typeface="宋体" panose="02010600030101010101" pitchFamily="2" charset="-122"/>
                <a:cs typeface="+mn-cs"/>
              </a:rPr>
            </a:br>
            <a:endParaRPr lang="en-IN" altLang="zh-CN" sz="2000" kern="1200" dirty="0">
              <a:solidFill>
                <a:schemeClr val="tx1"/>
              </a:solidFill>
              <a:latin typeface="Arial" panose="020B0604020202020204" pitchFamily="34" charset="0"/>
              <a:ea typeface="宋体" panose="02010600030101010101" pitchFamily="2" charset="-122"/>
              <a:cs typeface="+mn-cs"/>
            </a:endParaRPr>
          </a:p>
        </p:txBody>
      </p:sp>
      <p:sp>
        <p:nvSpPr>
          <p:cNvPr id="2052" name="TextBox 1"/>
          <p:cNvSpPr txBox="1"/>
          <p:nvPr/>
        </p:nvSpPr>
        <p:spPr>
          <a:xfrm>
            <a:off x="773430" y="5086350"/>
            <a:ext cx="7958455" cy="1322070"/>
          </a:xfrm>
          <a:prstGeom prst="rect">
            <a:avLst/>
          </a:prstGeom>
          <a:noFill/>
          <a:ln w="9525">
            <a:noFill/>
          </a:ln>
        </p:spPr>
        <p:txBody>
          <a:bodyPr wrap="square">
            <a:spAutoFit/>
          </a:bodyPr>
          <a:lstStyle/>
          <a:p>
            <a:pPr eaLnBrk="1" hangingPunct="1"/>
            <a:r>
              <a:rPr lang="en-US" altLang="zh-CN" sz="2000" dirty="0">
                <a:latin typeface="Arial" panose="020B0604020202020204" pitchFamily="34" charset="0"/>
              </a:rPr>
              <a:t>Corresponding author: </a:t>
            </a:r>
            <a:r>
              <a:rPr lang="en-US" altLang="zh-CN" sz="2000" dirty="0">
                <a:latin typeface="Arial" panose="020B0604020202020204" pitchFamily="34" charset="0"/>
                <a:cs typeface="Arial" panose="020B0604020202020204" pitchFamily="34" charset="0"/>
                <a:sym typeface="+mn-ea"/>
              </a:rPr>
              <a:t>Lu YU, Yiyi LIAO</a:t>
            </a:r>
            <a:r>
              <a:rPr lang="en-US" altLang="zh-CN" sz="2000" dirty="0">
                <a:latin typeface="Arial" panose="020B0604020202020204" pitchFamily="34" charset="0"/>
              </a:rPr>
              <a:t> </a:t>
            </a:r>
            <a:br>
              <a:rPr lang="en-US" altLang="zh-CN" sz="2000" dirty="0">
                <a:latin typeface="Arial" panose="020B0604020202020204" pitchFamily="34" charset="0"/>
              </a:rPr>
            </a:br>
            <a:r>
              <a:rPr lang="en-US" altLang="zh-CN" sz="2000" dirty="0">
                <a:latin typeface="Arial" panose="020B0604020202020204" pitchFamily="34" charset="0"/>
              </a:rPr>
              <a:t>E-mail: yul@zju.edu.cn; yiyi.liao@zju.edu.cn</a:t>
            </a:r>
          </a:p>
          <a:p>
            <a:pPr eaLnBrk="1" hangingPunct="1"/>
            <a:r>
              <a:rPr lang="pt-BR" altLang="zh-CN" sz="2000" dirty="0">
                <a:latin typeface="Arial" panose="020B0604020202020204" pitchFamily="34" charset="0"/>
              </a:rPr>
              <a:t>    ORCID: Lu YU, </a:t>
            </a:r>
            <a:r>
              <a:rPr lang="pt-BR" altLang="zh-CN" sz="2000" dirty="0">
                <a:latin typeface="Arial" panose="020B0604020202020204" pitchFamily="34" charset="0"/>
                <a:hlinkClick r:id="rId2"/>
              </a:rPr>
              <a:t>https://orcid.org/0000-0002-0550-7754</a:t>
            </a:r>
            <a:r>
              <a:rPr lang="pt-BR" altLang="zh-CN" sz="2000" dirty="0">
                <a:latin typeface="Arial" panose="020B0604020202020204" pitchFamily="34" charset="0"/>
              </a:rPr>
              <a:t>; Yiyi LIAO,</a:t>
            </a:r>
          </a:p>
          <a:p>
            <a:pPr eaLnBrk="1" hangingPunct="1"/>
            <a:r>
              <a:rPr lang="pt-BR" altLang="zh-CN" sz="2000" dirty="0">
                <a:latin typeface="Arial" panose="020B0604020202020204" pitchFamily="34" charset="0"/>
                <a:hlinkClick r:id="rId3"/>
              </a:rPr>
              <a:t>https://orcid.org/0000-0001-6662-3022</a:t>
            </a:r>
            <a:endParaRPr lang="pt-BR" altLang="zh-CN" sz="2000" dirty="0">
              <a:latin typeface="Arial" panose="020B0604020202020204" pitchFamily="34" charset="0"/>
            </a:endParaRPr>
          </a:p>
        </p:txBody>
      </p:sp>
      <p:sp>
        <p:nvSpPr>
          <p:cNvPr id="2053" name="TextBox 3"/>
          <p:cNvSpPr txBox="1"/>
          <p:nvPr/>
        </p:nvSpPr>
        <p:spPr>
          <a:xfrm>
            <a:off x="395288" y="333375"/>
            <a:ext cx="8424862" cy="923330"/>
          </a:xfrm>
          <a:prstGeom prst="rect">
            <a:avLst/>
          </a:prstGeom>
          <a:noFill/>
          <a:ln w="9525">
            <a:noFill/>
          </a:ln>
        </p:spPr>
        <p:txBody>
          <a:bodyPr>
            <a:spAutoFit/>
          </a:bodyPr>
          <a:lstStyle/>
          <a:p>
            <a:pPr indent="-719455"/>
            <a:r>
              <a:rPr lang="en-US" altLang="zh-CN" dirty="0">
                <a:latin typeface="Arial" panose="020B0604020202020204" pitchFamily="34" charset="0"/>
                <a:cs typeface="Arial" panose="020B0604020202020204" pitchFamily="34" charset="0"/>
              </a:rPr>
              <a:t>Zhiwei ZHU, Xiang GAO, Lu YU, Yiyi LIAO, 2025. Neural mesh refinement. Frontiers of Information Technology &amp; Electronic Engineering, 26(5):695-712. </a:t>
            </a:r>
            <a:r>
              <a:rPr lang="en-US" altLang="zh-CN" dirty="0">
                <a:latin typeface="Arial" panose="020B0604020202020204" pitchFamily="34" charset="0"/>
                <a:cs typeface="Arial" panose="020B0604020202020204" pitchFamily="34" charset="0"/>
                <a:hlinkClick r:id="rId4"/>
              </a:rPr>
              <a:t>https://doi.org/10.1631/FITEE.2400344</a:t>
            </a:r>
            <a:endParaRPr lang="en-US" altLang="zh-CN" sz="1800" dirty="0">
              <a:latin typeface="Arial" panose="020B0604020202020204" pitchFamily="34" charset="0"/>
              <a:cs typeface="Arial" panose="020B0604020202020204" pitchFamily="34" charset="0"/>
            </a:endParaRPr>
          </a:p>
        </p:txBody>
      </p:sp>
      <p:pic>
        <p:nvPicPr>
          <p:cNvPr id="2054" name="Picture 6" descr="iD icon"/>
          <p:cNvPicPr>
            <a:picLocks noChangeAspect="1"/>
          </p:cNvPicPr>
          <p:nvPr/>
        </p:nvPicPr>
        <p:blipFill>
          <a:blip r:embed="rId5"/>
          <a:stretch>
            <a:fillRect/>
          </a:stretch>
        </p:blipFill>
        <p:spPr>
          <a:xfrm>
            <a:off x="858838" y="5762625"/>
            <a:ext cx="257175" cy="260350"/>
          </a:xfrm>
          <a:prstGeom prst="rect">
            <a:avLst/>
          </a:prstGeom>
          <a:noFill/>
          <a:ln w="9525">
            <a:noFill/>
          </a:ln>
        </p:spPr>
      </p:pic>
      <p:sp>
        <p:nvSpPr>
          <p:cNvPr id="2" name="Subtitle 2"/>
          <p:cNvSpPr>
            <a:spLocks noGrp="1"/>
          </p:cNvSpPr>
          <p:nvPr/>
        </p:nvSpPr>
        <p:spPr>
          <a:xfrm>
            <a:off x="773113" y="3138805"/>
            <a:ext cx="8316595" cy="608330"/>
          </a:xfrm>
          <a:prstGeom prst="rect">
            <a:avLst/>
          </a:prstGeom>
          <a:noFill/>
          <a:ln w="9525">
            <a:noFill/>
          </a:ln>
        </p:spPr>
        <p:txBody>
          <a:bodyPr vert="horz" wrap="square" lIns="91440" tIns="45720" rIns="91440" bIns="45720" numCol="1" anchor="t" anchorCtr="0" compatLnSpc="1"/>
          <a:lstStyle>
            <a:lvl1pPr marL="0" indent="0" algn="ctr" defTabSz="685800" rtl="0" eaLnBrk="0" fontAlgn="base" hangingPunct="0">
              <a:lnSpc>
                <a:spcPct val="90000"/>
              </a:lnSpc>
              <a:spcBef>
                <a:spcPts val="750"/>
              </a:spcBef>
              <a:spcAft>
                <a:spcPct val="0"/>
              </a:spcAft>
              <a:buFont typeface="Wingdings 2" panose="05020102010507070707" pitchFamily="18" charset="2"/>
              <a:buNone/>
              <a:defRPr sz="1800" kern="1200">
                <a:solidFill>
                  <a:schemeClr val="tx1">
                    <a:lumMod val="75000"/>
                    <a:lumOff val="25000"/>
                  </a:schemeClr>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Wingdings 2" panose="05020102010507070707" pitchFamily="18" charset="2"/>
              <a:buNone/>
              <a:defRPr sz="21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Wingdings 2" panose="05020102010507070707" pitchFamily="18" charset="2"/>
              <a:buNone/>
              <a:defRPr sz="180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Wingdings 2" panose="05020102010507070707" pitchFamily="18" charset="2"/>
              <a:buNone/>
              <a:defRPr sz="15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Wingdings 2" panose="05020102010507070707" pitchFamily="18" charset="2"/>
              <a:buNone/>
              <a:defRPr sz="1500" kern="1200">
                <a:solidFill>
                  <a:schemeClr val="tx1"/>
                </a:solidFill>
                <a:latin typeface="+mn-lt"/>
                <a:ea typeface="+mn-ea"/>
                <a:cs typeface="+mn-cs"/>
              </a:defRPr>
            </a:lvl5pPr>
            <a:lvl6pPr marL="1714500" indent="0" algn="ctr" defTabSz="685800" rtl="0" eaLnBrk="1" latinLnBrk="0" hangingPunct="1">
              <a:spcBef>
                <a:spcPct val="20000"/>
              </a:spcBef>
              <a:buFont typeface="Wingdings 2" panose="05020102010507070707" pitchFamily="18" charset="2"/>
              <a:buNone/>
              <a:defRPr sz="1500" kern="1200">
                <a:solidFill>
                  <a:schemeClr val="tx1"/>
                </a:solidFill>
                <a:latin typeface="+mn-lt"/>
                <a:ea typeface="+mn-ea"/>
                <a:cs typeface="+mn-cs"/>
              </a:defRPr>
            </a:lvl6pPr>
            <a:lvl7pPr marL="2057400" indent="0" algn="ctr" defTabSz="685800" rtl="0" eaLnBrk="1" latinLnBrk="0" hangingPunct="1">
              <a:spcBef>
                <a:spcPct val="20000"/>
              </a:spcBef>
              <a:buFont typeface="Wingdings 2" panose="05020102010507070707" pitchFamily="18" charset="2"/>
              <a:buNone/>
              <a:defRPr sz="1500" kern="1200">
                <a:solidFill>
                  <a:schemeClr val="tx1"/>
                </a:solidFill>
                <a:latin typeface="+mn-lt"/>
                <a:ea typeface="+mn-ea"/>
                <a:cs typeface="+mn-cs"/>
              </a:defRPr>
            </a:lvl7pPr>
            <a:lvl8pPr marL="2400300" indent="0" algn="ctr" defTabSz="685800" rtl="0" eaLnBrk="1" latinLnBrk="0" hangingPunct="1">
              <a:spcBef>
                <a:spcPct val="20000"/>
              </a:spcBef>
              <a:buFont typeface="Wingdings 2" panose="05020102010507070707" pitchFamily="18" charset="2"/>
              <a:buNone/>
              <a:defRPr sz="1500" kern="1200">
                <a:solidFill>
                  <a:schemeClr val="tx1"/>
                </a:solidFill>
                <a:latin typeface="+mn-lt"/>
                <a:ea typeface="+mn-ea"/>
                <a:cs typeface="+mn-cs"/>
              </a:defRPr>
            </a:lvl8pPr>
            <a:lvl9pPr marL="2743200" indent="0" algn="ctr" defTabSz="685800" rtl="0" eaLnBrk="1" latinLnBrk="0" hangingPunct="1">
              <a:spcBef>
                <a:spcPct val="20000"/>
              </a:spcBef>
              <a:buFont typeface="Wingdings 2" panose="05020102010507070707" pitchFamily="18" charset="2"/>
              <a:buNone/>
              <a:defRPr sz="1500" kern="1200">
                <a:solidFill>
                  <a:schemeClr val="tx1"/>
                </a:solidFill>
                <a:latin typeface="+mn-lt"/>
                <a:ea typeface="+mn-ea"/>
                <a:cs typeface="+mn-cs"/>
              </a:defRPr>
            </a:lvl9pPr>
          </a:lstStyle>
          <a:p>
            <a:pPr algn="l" defTabSz="685800" eaLnBrk="1" hangingPunct="1">
              <a:lnSpc>
                <a:spcPct val="120000"/>
              </a:lnSpc>
              <a:buClrTx/>
              <a:buSzTx/>
            </a:pPr>
            <a:r>
              <a:rPr lang="en-US" altLang="zh-CN" sz="2000" b="1" kern="1200" dirty="0">
                <a:solidFill>
                  <a:schemeClr val="tx1"/>
                </a:solidFill>
                <a:latin typeface="Arial" panose="020B0604020202020204" pitchFamily="34" charset="0"/>
                <a:ea typeface="宋体" panose="02010600030101010101" pitchFamily="2" charset="-122"/>
                <a:cs typeface="+mn-cs"/>
              </a:rPr>
              <a:t>Project page: </a:t>
            </a:r>
            <a:r>
              <a:rPr lang="en-US" altLang="zh-CN" sz="1800" kern="1200" dirty="0">
                <a:solidFill>
                  <a:schemeClr val="tx1"/>
                </a:solidFill>
                <a:latin typeface="Arial" panose="020B0604020202020204" pitchFamily="34" charset="0"/>
                <a:ea typeface="宋体" panose="02010600030101010101" pitchFamily="2" charset="-122"/>
                <a:cs typeface="Arial" panose="020B0604020202020204" pitchFamily="34" charset="0"/>
                <a:hlinkClick r:id="rId6"/>
              </a:rPr>
              <a:t>https://zhuzhiwei99.github.io/NeuralMeshRefinement/</a:t>
            </a:r>
            <a:r>
              <a:rPr lang="en-US" altLang="zh-CN" sz="2000" kern="1200" dirty="0">
                <a:solidFill>
                  <a:schemeClr val="tx1"/>
                </a:solidFill>
                <a:latin typeface="Arial" panose="020B0604020202020204" pitchFamily="34" charset="0"/>
                <a:ea typeface="宋体" panose="02010600030101010101" pitchFamily="2" charset="-122"/>
                <a:hlinkClick r:id="rId6"/>
              </a:rPr>
              <a:t> </a:t>
            </a:r>
            <a:endParaRPr lang="en-US" altLang="zh-CN" sz="2000" kern="1200" dirty="0">
              <a:solidFill>
                <a:schemeClr val="tx1"/>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33413" y="116632"/>
            <a:ext cx="7886700" cy="1325563"/>
          </a:xfrm>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ea typeface="宋体" panose="02010600030101010101" pitchFamily="2" charset="-122"/>
              </a:rPr>
              <a:t>Major results</a:t>
            </a:r>
          </a:p>
        </p:txBody>
      </p:sp>
      <p:sp>
        <p:nvSpPr>
          <p:cNvPr id="9219" name="Rectangle 6"/>
          <p:cNvSpPr/>
          <p:nvPr/>
        </p:nvSpPr>
        <p:spPr>
          <a:xfrm>
            <a:off x="0" y="0"/>
            <a:ext cx="9144000" cy="0"/>
          </a:xfrm>
          <a:prstGeom prst="rect">
            <a:avLst/>
          </a:prstGeom>
          <a:noFill/>
          <a:ln w="9525">
            <a:noFill/>
          </a:ln>
        </p:spPr>
        <p:txBody>
          <a:bodyPr wrap="none" anchor="ctr" anchorCtr="0">
            <a:spAutoFit/>
          </a:bodyPr>
          <a:lstStyle/>
          <a:p>
            <a:endParaRPr lang="zh-CN" altLang="en-US" dirty="0">
              <a:latin typeface="Calibri" panose="020F0502020204030204" pitchFamily="34" charset="0"/>
            </a:endParaRPr>
          </a:p>
        </p:txBody>
      </p:sp>
      <p:sp>
        <p:nvSpPr>
          <p:cNvPr id="3" name="文本框 2"/>
          <p:cNvSpPr txBox="1"/>
          <p:nvPr/>
        </p:nvSpPr>
        <p:spPr>
          <a:xfrm>
            <a:off x="484505" y="1412875"/>
            <a:ext cx="8342630" cy="645160"/>
          </a:xfrm>
          <a:prstGeom prst="rect">
            <a:avLst/>
          </a:prstGeom>
        </p:spPr>
        <p:txBody>
          <a:bodyPr wrap="square">
            <a:spAutoFit/>
          </a:bodyPr>
          <a:lstStyle/>
          <a:p>
            <a:pPr marL="0" indent="0" algn="just">
              <a:spcAft>
                <a:spcPct val="60000"/>
              </a:spcAft>
            </a:pPr>
            <a:r>
              <a:rPr lang="en-US" altLang="zh-CN" sz="1800" b="0" dirty="0">
                <a:latin typeface="Arial" panose="020B0604020202020204" pitchFamily="34" charset="0"/>
              </a:rPr>
              <a:t>NMR outperforms all baseline methods on the </a:t>
            </a:r>
            <a:r>
              <a:rPr lang="en-US" altLang="zh-CN" sz="1800" b="1" dirty="0">
                <a:latin typeface="Arial" panose="020B0604020202020204" pitchFamily="34" charset="0"/>
              </a:rPr>
              <a:t>TOSCA</a:t>
            </a:r>
            <a:r>
              <a:rPr lang="en-US" altLang="zh-CN" sz="1800" b="0" dirty="0">
                <a:latin typeface="Arial" panose="020B0604020202020204" pitchFamily="34" charset="0"/>
              </a:rPr>
              <a:t> dataset and exhibits significant advantages across all evaluation metrics.</a:t>
            </a:r>
          </a:p>
        </p:txBody>
      </p:sp>
      <p:pic>
        <p:nvPicPr>
          <p:cNvPr id="5" name="图片 4" descr="quan_tosca"/>
          <p:cNvPicPr>
            <a:picLocks noChangeAspect="1"/>
          </p:cNvPicPr>
          <p:nvPr/>
        </p:nvPicPr>
        <p:blipFill>
          <a:blip r:embed="rId2"/>
          <a:stretch>
            <a:fillRect/>
          </a:stretch>
        </p:blipFill>
        <p:spPr>
          <a:xfrm>
            <a:off x="1280905" y="2132856"/>
            <a:ext cx="6591716" cy="1377132"/>
          </a:xfrm>
          <a:prstGeom prst="rect">
            <a:avLst/>
          </a:prstGeom>
        </p:spPr>
      </p:pic>
      <p:sp>
        <p:nvSpPr>
          <p:cNvPr id="7" name="文本框 6"/>
          <p:cNvSpPr txBox="1"/>
          <p:nvPr/>
        </p:nvSpPr>
        <p:spPr>
          <a:xfrm>
            <a:off x="467360" y="5603324"/>
            <a:ext cx="8342630" cy="922020"/>
          </a:xfrm>
          <a:prstGeom prst="rect">
            <a:avLst/>
          </a:prstGeom>
        </p:spPr>
        <p:txBody>
          <a:bodyPr wrap="square">
            <a:spAutoFit/>
          </a:bodyPr>
          <a:lstStyle/>
          <a:p>
            <a:pPr marL="0" indent="0" algn="just">
              <a:spcAft>
                <a:spcPct val="60000"/>
              </a:spcAft>
            </a:pPr>
            <a:r>
              <a:rPr lang="en-US" altLang="zh-CN" sz="1800" b="0" dirty="0">
                <a:latin typeface="Arial" panose="020B0604020202020204" pitchFamily="34" charset="0"/>
              </a:rPr>
              <a:t>NMR produces finer meshes closer to the ground truth, successfully addressing issues encountered in other methods, such as over-smoothing, volume shrinkage, and artifacts.</a:t>
            </a:r>
          </a:p>
        </p:txBody>
      </p:sp>
      <p:pic>
        <p:nvPicPr>
          <p:cNvPr id="8" name="图片 7">
            <a:extLst>
              <a:ext uri="{FF2B5EF4-FFF2-40B4-BE49-F238E27FC236}">
                <a16:creationId xmlns:a16="http://schemas.microsoft.com/office/drawing/2014/main" id="{A7C36770-3DD5-48DA-8A87-F338DD5F00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3573016"/>
            <a:ext cx="7056784" cy="19705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ea typeface="宋体" panose="02010600030101010101" pitchFamily="2" charset="-122"/>
              </a:rPr>
              <a:t>Major results</a:t>
            </a:r>
          </a:p>
        </p:txBody>
      </p:sp>
      <p:sp>
        <p:nvSpPr>
          <p:cNvPr id="9219" name="Rectangle 6"/>
          <p:cNvSpPr/>
          <p:nvPr/>
        </p:nvSpPr>
        <p:spPr>
          <a:xfrm>
            <a:off x="0" y="0"/>
            <a:ext cx="9144000" cy="0"/>
          </a:xfrm>
          <a:prstGeom prst="rect">
            <a:avLst/>
          </a:prstGeom>
          <a:noFill/>
          <a:ln w="9525">
            <a:noFill/>
          </a:ln>
        </p:spPr>
        <p:txBody>
          <a:bodyPr wrap="none" anchor="ctr" anchorCtr="0">
            <a:spAutoFit/>
          </a:bodyPr>
          <a:lstStyle/>
          <a:p>
            <a:endParaRPr lang="zh-CN" altLang="en-US" dirty="0">
              <a:latin typeface="Calibri" panose="020F0502020204030204" pitchFamily="34" charset="0"/>
            </a:endParaRPr>
          </a:p>
        </p:txBody>
      </p:sp>
      <p:sp>
        <p:nvSpPr>
          <p:cNvPr id="3" name="文本框 2"/>
          <p:cNvSpPr txBox="1"/>
          <p:nvPr/>
        </p:nvSpPr>
        <p:spPr>
          <a:xfrm>
            <a:off x="484505" y="1412875"/>
            <a:ext cx="8342630" cy="646331"/>
          </a:xfrm>
          <a:prstGeom prst="rect">
            <a:avLst/>
          </a:prstGeom>
        </p:spPr>
        <p:txBody>
          <a:bodyPr wrap="square">
            <a:spAutoFit/>
          </a:bodyPr>
          <a:lstStyle/>
          <a:p>
            <a:pPr marL="0" indent="0" algn="just">
              <a:spcAft>
                <a:spcPct val="60000"/>
              </a:spcAft>
            </a:pPr>
            <a:r>
              <a:rPr lang="en-US" altLang="zh-CN" dirty="0">
                <a:latin typeface="Arial" panose="020B0604020202020204" pitchFamily="34" charset="0"/>
              </a:rPr>
              <a:t>NMR outperforms all baseline methods on the </a:t>
            </a:r>
            <a:r>
              <a:rPr lang="en-US" altLang="zh-CN" b="1" dirty="0">
                <a:latin typeface="Arial" panose="020B0604020202020204" pitchFamily="34" charset="0"/>
              </a:rPr>
              <a:t>Thingi10K</a:t>
            </a:r>
            <a:r>
              <a:rPr lang="en-US" altLang="zh-CN" dirty="0">
                <a:latin typeface="Arial" panose="020B0604020202020204" pitchFamily="34" charset="0"/>
              </a:rPr>
              <a:t> dataset and exhibits significant advantages across all evaluation metrics.</a:t>
            </a:r>
          </a:p>
        </p:txBody>
      </p:sp>
      <p:pic>
        <p:nvPicPr>
          <p:cNvPr id="2" name="图片 1" descr="quan_thingi10k"/>
          <p:cNvPicPr>
            <a:picLocks noChangeAspect="1"/>
          </p:cNvPicPr>
          <p:nvPr/>
        </p:nvPicPr>
        <p:blipFill>
          <a:blip r:embed="rId2"/>
          <a:stretch>
            <a:fillRect/>
          </a:stretch>
        </p:blipFill>
        <p:spPr>
          <a:xfrm>
            <a:off x="1487210" y="2060848"/>
            <a:ext cx="5965110" cy="1406820"/>
          </a:xfrm>
          <a:prstGeom prst="rect">
            <a:avLst/>
          </a:prstGeom>
        </p:spPr>
      </p:pic>
      <p:pic>
        <p:nvPicPr>
          <p:cNvPr id="6" name="图片 5" descr="thingi10k_ns_fail"/>
          <p:cNvPicPr>
            <a:picLocks noChangeAspect="1"/>
          </p:cNvPicPr>
          <p:nvPr/>
        </p:nvPicPr>
        <p:blipFill>
          <a:blip r:embed="rId3"/>
          <a:stretch>
            <a:fillRect/>
          </a:stretch>
        </p:blipFill>
        <p:spPr>
          <a:xfrm>
            <a:off x="1475740" y="3429635"/>
            <a:ext cx="5737860" cy="2588895"/>
          </a:xfrm>
          <a:prstGeom prst="rect">
            <a:avLst/>
          </a:prstGeom>
        </p:spPr>
      </p:pic>
      <p:sp>
        <p:nvSpPr>
          <p:cNvPr id="7" name="文本框 6"/>
          <p:cNvSpPr txBox="1"/>
          <p:nvPr/>
        </p:nvSpPr>
        <p:spPr>
          <a:xfrm>
            <a:off x="467360" y="5877272"/>
            <a:ext cx="8342630" cy="923330"/>
          </a:xfrm>
          <a:prstGeom prst="rect">
            <a:avLst/>
          </a:prstGeom>
        </p:spPr>
        <p:txBody>
          <a:bodyPr wrap="square">
            <a:spAutoFit/>
          </a:bodyPr>
          <a:lstStyle/>
          <a:p>
            <a:pPr algn="just">
              <a:spcAft>
                <a:spcPct val="60000"/>
              </a:spcAft>
            </a:pPr>
            <a:r>
              <a:rPr lang="en-US" altLang="zh-CN" b="0" dirty="0">
                <a:latin typeface="Arial" panose="020B0604020202020204" pitchFamily="34" charset="0"/>
              </a:rPr>
              <a:t>Classical methods encounter issues with volume shrinkage and amplification of tessellation artifacts</a:t>
            </a:r>
            <a:r>
              <a:rPr lang="en-US" altLang="zh-CN" dirty="0">
                <a:latin typeface="Arial" panose="020B0604020202020204" pitchFamily="34" charset="0"/>
              </a:rPr>
              <a:t>. Neural subdivision disrupt the mesh shape. </a:t>
            </a:r>
            <a:r>
              <a:rPr lang="en-US" altLang="zh-CN" b="0" dirty="0">
                <a:latin typeface="Arial" panose="020B0604020202020204" pitchFamily="34" charset="0"/>
              </a:rPr>
              <a:t>In contrast, our method robustly preserves the original shape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rPr>
              <a:t>Applications</a:t>
            </a:r>
            <a:endParaRPr lang="en-US" altLang="zh-CN" sz="4400" b="1" dirty="0">
              <a:latin typeface="Arial" panose="020B0604020202020204" pitchFamily="34" charset="0"/>
              <a:ea typeface="宋体" panose="02010600030101010101" pitchFamily="2" charset="-122"/>
            </a:endParaRPr>
          </a:p>
        </p:txBody>
      </p:sp>
      <p:sp>
        <p:nvSpPr>
          <p:cNvPr id="10243" name="Content Placeholder 2"/>
          <p:cNvSpPr>
            <a:spLocks noGrp="1"/>
          </p:cNvSpPr>
          <p:nvPr>
            <p:ph idx="1"/>
          </p:nvPr>
        </p:nvSpPr>
        <p:spPr/>
        <p:txBody>
          <a:bodyPr vert="horz" wrap="square" lIns="91440" tIns="45720" rIns="91440" bIns="45720" anchor="t" anchorCtr="0"/>
          <a:lstStyle/>
          <a:p>
            <a:pPr marL="0" indent="0">
              <a:lnSpc>
                <a:spcPct val="120000"/>
              </a:lnSpc>
              <a:buNone/>
            </a:pPr>
            <a:r>
              <a:rPr lang="en-US" altLang="zh-CN" sz="2200" dirty="0">
                <a:latin typeface="Arial" panose="020B0604020202020204" pitchFamily="34" charset="0"/>
              </a:rPr>
              <a:t>We mimic the modeling scenario by applying isometric deformations to the coarse cage (gray), resulting in various poses. NMR can generalize to refining </a:t>
            </a:r>
            <a:r>
              <a:rPr lang="en-US" altLang="zh-CN" sz="2200" b="1" dirty="0">
                <a:latin typeface="Arial" panose="020B0604020202020204" pitchFamily="34" charset="0"/>
              </a:rPr>
              <a:t>unseen poses </a:t>
            </a:r>
            <a:r>
              <a:rPr lang="en-US" altLang="zh-CN" sz="2200" dirty="0">
                <a:latin typeface="Arial" panose="020B0604020202020204" pitchFamily="34" charset="0"/>
              </a:rPr>
              <a:t>(blue).</a:t>
            </a:r>
            <a:endParaRPr lang="zh-CN" altLang="en-US" sz="2000" dirty="0">
              <a:latin typeface="Arial" panose="020B0604020202020204" pitchFamily="34" charset="0"/>
              <a:ea typeface="宋体" panose="02010600030101010101" pitchFamily="2" charset="-122"/>
            </a:endParaRPr>
          </a:p>
        </p:txBody>
      </p:sp>
      <p:pic>
        <p:nvPicPr>
          <p:cNvPr id="4" name="图片 3">
            <a:extLst>
              <a:ext uri="{FF2B5EF4-FFF2-40B4-BE49-F238E27FC236}">
                <a16:creationId xmlns:a16="http://schemas.microsoft.com/office/drawing/2014/main" id="{9D5469D1-2446-41AB-929D-FB6CFD2496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736938"/>
            <a:ext cx="7344816" cy="357238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rPr>
              <a:t>Applications</a:t>
            </a:r>
            <a:endParaRPr lang="en-US" altLang="zh-CN" sz="4400" b="1" dirty="0">
              <a:latin typeface="Arial" panose="020B0604020202020204" pitchFamily="34" charset="0"/>
              <a:ea typeface="宋体" panose="02010600030101010101" pitchFamily="2" charset="-122"/>
            </a:endParaRPr>
          </a:p>
        </p:txBody>
      </p:sp>
      <p:sp>
        <p:nvSpPr>
          <p:cNvPr id="10243" name="Content Placeholder 2"/>
          <p:cNvSpPr>
            <a:spLocks noGrp="1"/>
          </p:cNvSpPr>
          <p:nvPr>
            <p:ph idx="1"/>
          </p:nvPr>
        </p:nvSpPr>
        <p:spPr/>
        <p:txBody>
          <a:bodyPr vert="horz" wrap="square" lIns="91440" tIns="45720" rIns="91440" bIns="45720" anchor="t" anchorCtr="0"/>
          <a:lstStyle/>
          <a:p>
            <a:pPr marL="0" indent="0">
              <a:lnSpc>
                <a:spcPct val="120000"/>
              </a:lnSpc>
              <a:buNone/>
            </a:pPr>
            <a:r>
              <a:rPr lang="en-US" altLang="zh-CN" sz="2200" dirty="0">
                <a:latin typeface="Arial" panose="020B0604020202020204" pitchFamily="34" charset="0"/>
              </a:rPr>
              <a:t>We mimic the modeling scenario by applying non-isometric deformations to the coarse cage (gray). NMR generalizes well to </a:t>
            </a:r>
            <a:r>
              <a:rPr lang="en-US" altLang="zh-CN" sz="2200" b="1" dirty="0">
                <a:latin typeface="Arial" panose="020B0604020202020204" pitchFamily="34" charset="0"/>
              </a:rPr>
              <a:t>unseen non-isometric deformations </a:t>
            </a:r>
            <a:r>
              <a:rPr lang="en-US" altLang="zh-CN" sz="2200" dirty="0">
                <a:latin typeface="Arial" panose="020B0604020202020204" pitchFamily="34" charset="0"/>
              </a:rPr>
              <a:t>compared to neural subdivision.</a:t>
            </a:r>
            <a:endParaRPr lang="zh-CN" altLang="en-US" sz="2000" dirty="0">
              <a:latin typeface="Arial" panose="020B0604020202020204" pitchFamily="34" charset="0"/>
              <a:ea typeface="宋体" panose="02010600030101010101" pitchFamily="2" charset="-122"/>
            </a:endParaRPr>
          </a:p>
        </p:txBody>
      </p:sp>
      <p:pic>
        <p:nvPicPr>
          <p:cNvPr id="5" name="图片 4">
            <a:extLst>
              <a:ext uri="{FF2B5EF4-FFF2-40B4-BE49-F238E27FC236}">
                <a16:creationId xmlns:a16="http://schemas.microsoft.com/office/drawing/2014/main" id="{E56C4B48-BF41-4A02-9A20-E5E857C6A8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3105548"/>
            <a:ext cx="6768752" cy="3491804"/>
          </a:xfrm>
          <a:prstGeom prst="rect">
            <a:avLst/>
          </a:prstGeom>
        </p:spPr>
      </p:pic>
    </p:spTree>
    <p:extLst>
      <p:ext uri="{BB962C8B-B14F-4D97-AF65-F5344CB8AC3E}">
        <p14:creationId xmlns:p14="http://schemas.microsoft.com/office/powerpoint/2010/main" val="748574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rPr>
              <a:t>Applications</a:t>
            </a:r>
            <a:endParaRPr lang="en-US" altLang="zh-CN" sz="4400" b="1" dirty="0">
              <a:latin typeface="Arial" panose="020B0604020202020204" pitchFamily="34" charset="0"/>
              <a:ea typeface="宋体" panose="02010600030101010101" pitchFamily="2" charset="-122"/>
            </a:endParaRPr>
          </a:p>
        </p:txBody>
      </p:sp>
      <p:sp>
        <p:nvSpPr>
          <p:cNvPr id="10243" name="Content Placeholder 2"/>
          <p:cNvSpPr>
            <a:spLocks noGrp="1"/>
          </p:cNvSpPr>
          <p:nvPr>
            <p:ph idx="1"/>
          </p:nvPr>
        </p:nvSpPr>
        <p:spPr/>
        <p:txBody>
          <a:bodyPr vert="horz" wrap="square" lIns="91440" tIns="45720" rIns="91440" bIns="45720" anchor="t" anchorCtr="0"/>
          <a:lstStyle/>
          <a:p>
            <a:pPr marL="0" indent="0">
              <a:lnSpc>
                <a:spcPct val="120000"/>
              </a:lnSpc>
              <a:buNone/>
            </a:pPr>
            <a:r>
              <a:rPr lang="en-US" altLang="zh-CN" sz="2200" dirty="0">
                <a:latin typeface="Arial" panose="020B0604020202020204" pitchFamily="34" charset="0"/>
              </a:rPr>
              <a:t>Even when trained on a single shape (green fish), NMR can generalize to refining </a:t>
            </a:r>
            <a:r>
              <a:rPr lang="en-US" altLang="zh-CN" sz="2200" b="1" dirty="0">
                <a:latin typeface="Arial" panose="020B0604020202020204" pitchFamily="34" charset="0"/>
              </a:rPr>
              <a:t>unseen shapes </a:t>
            </a:r>
            <a:r>
              <a:rPr lang="en-US" altLang="zh-CN" sz="2200" dirty="0">
                <a:latin typeface="Arial" panose="020B0604020202020204" pitchFamily="34" charset="0"/>
              </a:rPr>
              <a:t>and outperform neural subdivision.</a:t>
            </a:r>
            <a:endParaRPr lang="zh-CN" altLang="en-US" sz="2000" dirty="0">
              <a:latin typeface="Arial" panose="020B0604020202020204" pitchFamily="34" charset="0"/>
              <a:ea typeface="宋体" panose="02010600030101010101" pitchFamily="2" charset="-122"/>
            </a:endParaRPr>
          </a:p>
        </p:txBody>
      </p:sp>
      <p:pic>
        <p:nvPicPr>
          <p:cNvPr id="4" name="图片 3">
            <a:extLst>
              <a:ext uri="{FF2B5EF4-FFF2-40B4-BE49-F238E27FC236}">
                <a16:creationId xmlns:a16="http://schemas.microsoft.com/office/drawing/2014/main" id="{768BE0AE-EDCF-4080-AEB8-E1F91D288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689350"/>
            <a:ext cx="6048672" cy="3835994"/>
          </a:xfrm>
          <a:prstGeom prst="rect">
            <a:avLst/>
          </a:prstGeom>
        </p:spPr>
      </p:pic>
    </p:spTree>
    <p:extLst>
      <p:ext uri="{BB962C8B-B14F-4D97-AF65-F5344CB8AC3E}">
        <p14:creationId xmlns:p14="http://schemas.microsoft.com/office/powerpoint/2010/main" val="2892374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rPr>
              <a:t>Applications</a:t>
            </a:r>
            <a:endParaRPr lang="en-US" altLang="zh-CN" sz="4400" b="1" dirty="0">
              <a:latin typeface="Arial" panose="020B0604020202020204" pitchFamily="34" charset="0"/>
              <a:ea typeface="宋体" panose="02010600030101010101" pitchFamily="2" charset="-122"/>
            </a:endParaRPr>
          </a:p>
        </p:txBody>
      </p:sp>
      <p:sp>
        <p:nvSpPr>
          <p:cNvPr id="10243" name="Content Placeholder 2"/>
          <p:cNvSpPr>
            <a:spLocks noGrp="1"/>
          </p:cNvSpPr>
          <p:nvPr>
            <p:ph idx="1"/>
          </p:nvPr>
        </p:nvSpPr>
        <p:spPr/>
        <p:txBody>
          <a:bodyPr vert="horz" wrap="square" lIns="91440" tIns="45720" rIns="91440" bIns="45720" anchor="t" anchorCtr="0"/>
          <a:lstStyle/>
          <a:p>
            <a:pPr marL="0" indent="0">
              <a:lnSpc>
                <a:spcPct val="120000"/>
              </a:lnSpc>
              <a:buNone/>
            </a:pPr>
            <a:r>
              <a:rPr lang="en-US" altLang="zh-CN" sz="2200" dirty="0">
                <a:latin typeface="Arial" panose="020B0604020202020204" pitchFamily="34" charset="0"/>
              </a:rPr>
              <a:t>Even when the </a:t>
            </a:r>
            <a:r>
              <a:rPr lang="en-US" altLang="zh-CN" sz="2200" b="1" dirty="0">
                <a:latin typeface="Arial" panose="020B0604020202020204" pitchFamily="34" charset="0"/>
              </a:rPr>
              <a:t>test refinement level exceeds the training level</a:t>
            </a:r>
            <a:r>
              <a:rPr lang="en-US" altLang="zh-CN" sz="2200" dirty="0">
                <a:latin typeface="Arial" panose="020B0604020202020204" pitchFamily="34" charset="0"/>
              </a:rPr>
              <a:t>, NMR can still output a reasonably smooth surface, while neural subdivision cannot.</a:t>
            </a:r>
            <a:endParaRPr lang="zh-CN" altLang="en-US" sz="2000" dirty="0">
              <a:latin typeface="Arial" panose="020B0604020202020204" pitchFamily="34" charset="0"/>
              <a:ea typeface="宋体" panose="02010600030101010101" pitchFamily="2" charset="-122"/>
            </a:endParaRPr>
          </a:p>
        </p:txBody>
      </p:sp>
      <p:pic>
        <p:nvPicPr>
          <p:cNvPr id="5" name="图片 4">
            <a:extLst>
              <a:ext uri="{FF2B5EF4-FFF2-40B4-BE49-F238E27FC236}">
                <a16:creationId xmlns:a16="http://schemas.microsoft.com/office/drawing/2014/main" id="{CC4B1782-918C-46FF-B3CB-F3D8323589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666331"/>
            <a:ext cx="7488832" cy="3682870"/>
          </a:xfrm>
          <a:prstGeom prst="rect">
            <a:avLst/>
          </a:prstGeom>
        </p:spPr>
      </p:pic>
    </p:spTree>
    <p:extLst>
      <p:ext uri="{BB962C8B-B14F-4D97-AF65-F5344CB8AC3E}">
        <p14:creationId xmlns:p14="http://schemas.microsoft.com/office/powerpoint/2010/main" val="176281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rPr>
              <a:t>Applications</a:t>
            </a:r>
            <a:endParaRPr lang="en-US" altLang="zh-CN" sz="4400" b="1" dirty="0">
              <a:latin typeface="Arial" panose="020B0604020202020204" pitchFamily="34" charset="0"/>
              <a:ea typeface="宋体" panose="02010600030101010101" pitchFamily="2" charset="-122"/>
            </a:endParaRPr>
          </a:p>
        </p:txBody>
      </p:sp>
      <p:sp>
        <p:nvSpPr>
          <p:cNvPr id="10243" name="Content Placeholder 2"/>
          <p:cNvSpPr>
            <a:spLocks noGrp="1"/>
          </p:cNvSpPr>
          <p:nvPr>
            <p:ph idx="1"/>
          </p:nvPr>
        </p:nvSpPr>
        <p:spPr/>
        <p:txBody>
          <a:bodyPr vert="horz" wrap="square" lIns="91440" tIns="45720" rIns="91440" bIns="45720" anchor="t" anchorCtr="0"/>
          <a:lstStyle/>
          <a:p>
            <a:pPr marL="0" indent="0">
              <a:lnSpc>
                <a:spcPct val="120000"/>
              </a:lnSpc>
              <a:buNone/>
            </a:pPr>
            <a:r>
              <a:rPr lang="en-US" altLang="zh-CN" sz="2200" dirty="0">
                <a:latin typeface="Arial" panose="020B0604020202020204" pitchFamily="34" charset="0"/>
              </a:rPr>
              <a:t>When trained on a single shape, NMR exhibits </a:t>
            </a:r>
            <a:r>
              <a:rPr lang="en-US" altLang="zh-CN" sz="2200" b="1" dirty="0">
                <a:latin typeface="Arial" panose="020B0604020202020204" pitchFamily="34" charset="0"/>
              </a:rPr>
              <a:t>style transfer </a:t>
            </a:r>
            <a:r>
              <a:rPr lang="en-US" altLang="zh-CN" sz="2200" dirty="0">
                <a:latin typeface="Arial" panose="020B0604020202020204" pitchFamily="34" charset="0"/>
              </a:rPr>
              <a:t>characteristics. Using different shapes in training leads to stylized refinement results (blue) biased towards the training shapes (green).</a:t>
            </a:r>
          </a:p>
        </p:txBody>
      </p:sp>
      <p:pic>
        <p:nvPicPr>
          <p:cNvPr id="4" name="图片 3">
            <a:extLst>
              <a:ext uri="{FF2B5EF4-FFF2-40B4-BE49-F238E27FC236}">
                <a16:creationId xmlns:a16="http://schemas.microsoft.com/office/drawing/2014/main" id="{7DF8C8C8-864E-4400-A3FF-C20F91FFD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45024"/>
            <a:ext cx="9144000" cy="2017370"/>
          </a:xfrm>
          <a:prstGeom prst="rect">
            <a:avLst/>
          </a:prstGeom>
        </p:spPr>
      </p:pic>
    </p:spTree>
    <p:extLst>
      <p:ext uri="{BB962C8B-B14F-4D97-AF65-F5344CB8AC3E}">
        <p14:creationId xmlns:p14="http://schemas.microsoft.com/office/powerpoint/2010/main" val="4157883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vert="horz" wrap="square" lIns="91440" tIns="45720" rIns="91440" bIns="45720" anchor="ctr" anchorCtr="0"/>
          <a:lstStyle/>
          <a:p>
            <a:pPr algn="ctr" eaLnBrk="1" hangingPunct="1">
              <a:buNone/>
            </a:pPr>
            <a:r>
              <a:rPr lang="en-US" altLang="zh-CN" sz="4400" b="1">
                <a:latin typeface="Arial" panose="020B0604020202020204" pitchFamily="34" charset="0"/>
                <a:ea typeface="宋体" panose="02010600030101010101" pitchFamily="2" charset="-122"/>
              </a:rPr>
              <a:t>Conclusion</a:t>
            </a:r>
            <a:endParaRPr lang="en-IN" altLang="zh-CN" dirty="0">
              <a:ea typeface="宋体" panose="02010600030101010101" pitchFamily="2" charset="-122"/>
            </a:endParaRPr>
          </a:p>
        </p:txBody>
      </p:sp>
      <p:sp>
        <p:nvSpPr>
          <p:cNvPr id="10243" name="Content Placeholder 2"/>
          <p:cNvSpPr>
            <a:spLocks noGrp="1"/>
          </p:cNvSpPr>
          <p:nvPr>
            <p:ph idx="1"/>
          </p:nvPr>
        </p:nvSpPr>
        <p:spPr/>
        <p:txBody>
          <a:bodyPr vert="horz" wrap="square" lIns="91440" tIns="45720" rIns="91440" bIns="45720" anchor="t" anchorCtr="0"/>
          <a:lstStyle/>
          <a:p>
            <a:pPr marL="457200" indent="-457200">
              <a:lnSpc>
                <a:spcPct val="120000"/>
              </a:lnSpc>
              <a:buAutoNum type="arabicPeriod"/>
            </a:pPr>
            <a:r>
              <a:rPr lang="en-US" altLang="zh-CN" sz="2200" dirty="0">
                <a:latin typeface="Arial" panose="020B0604020202020204" pitchFamily="34" charset="0"/>
              </a:rPr>
              <a:t>We propose a data-driven neural mesh refinement (NMR) method that performs adaptive refinement and exhibits robust generalization. </a:t>
            </a:r>
          </a:p>
          <a:p>
            <a:pPr marL="457200" indent="-457200">
              <a:lnSpc>
                <a:spcPct val="120000"/>
              </a:lnSpc>
              <a:buAutoNum type="arabicPeriod"/>
            </a:pPr>
            <a:r>
              <a:rPr lang="en-US" altLang="zh-CN" sz="2200" dirty="0">
                <a:latin typeface="Arial" panose="020B0604020202020204" pitchFamily="34" charset="0"/>
              </a:rPr>
              <a:t>Our main contribution is that we propose and demonstrate that </a:t>
            </a:r>
            <a:r>
              <a:rPr lang="en-US" altLang="zh-CN" sz="2200" b="1" dirty="0">
                <a:latin typeface="Arial" panose="020B0604020202020204" pitchFamily="34" charset="0"/>
              </a:rPr>
              <a:t>disentangling the network from non-structural information </a:t>
            </a:r>
            <a:r>
              <a:rPr lang="en-US" altLang="zh-CN" sz="2200" dirty="0">
                <a:latin typeface="Arial" panose="020B0604020202020204" pitchFamily="34" charset="0"/>
              </a:rPr>
              <a:t>(e.g., scale, rotation, and translation) allows the network to focus on learning and applying structural priors for adaptive refinement. </a:t>
            </a:r>
          </a:p>
          <a:p>
            <a:pPr marL="457200" indent="-457200">
              <a:lnSpc>
                <a:spcPct val="120000"/>
              </a:lnSpc>
              <a:buAutoNum type="arabicPeriod"/>
            </a:pPr>
            <a:r>
              <a:rPr lang="en-US" altLang="zh-CN" sz="2200" dirty="0">
                <a:latin typeface="Arial" panose="020B0604020202020204" pitchFamily="34" charset="0"/>
              </a:rPr>
              <a:t>Extensive </a:t>
            </a:r>
            <a:r>
              <a:rPr lang="en-US" altLang="zh-CN" sz="2200" dirty="0">
                <a:latin typeface="Arial" panose="020B0604020202020204" pitchFamily="34" charset="0"/>
                <a:ea typeface="宋体" panose="02010600030101010101" pitchFamily="2" charset="-122"/>
              </a:rPr>
              <a:t>experiments demonstrate that the proposed method outperforms state-of-the-art (SOTA) mesh subdivision methods.</a:t>
            </a:r>
          </a:p>
          <a:p>
            <a:pPr marL="0" indent="0">
              <a:lnSpc>
                <a:spcPct val="120000"/>
              </a:lnSpc>
              <a:buNone/>
            </a:pPr>
            <a:endParaRPr lang="en-GB" altLang="zh-CN" sz="2200" dirty="0">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5"/>
          <p:cNvSpPr/>
          <p:nvPr/>
        </p:nvSpPr>
        <p:spPr>
          <a:xfrm>
            <a:off x="2195513" y="404813"/>
            <a:ext cx="6624959" cy="2031325"/>
          </a:xfrm>
          <a:prstGeom prst="rect">
            <a:avLst/>
          </a:prstGeom>
          <a:noFill/>
          <a:ln w="9525">
            <a:noFill/>
          </a:ln>
        </p:spPr>
        <p:txBody>
          <a:bodyPr wrap="square">
            <a:spAutoFit/>
          </a:bodyPr>
          <a:lstStyle/>
          <a:p>
            <a:r>
              <a:rPr lang="en-US" altLang="zh-CN" b="1" dirty="0">
                <a:latin typeface="Arial" panose="020B0604020202020204" pitchFamily="34" charset="0"/>
                <a:cs typeface="Arial" panose="020B0604020202020204" pitchFamily="34" charset="0"/>
              </a:rPr>
              <a:t>Zhiwei Zhu </a:t>
            </a:r>
            <a:r>
              <a:rPr lang="en-US" altLang="zh-CN" dirty="0">
                <a:latin typeface="Arial" panose="020B0604020202020204" pitchFamily="34" charset="0"/>
                <a:cs typeface="Arial" panose="020B0604020202020204" pitchFamily="34" charset="0"/>
              </a:rPr>
              <a:t>received his B.Eng. degree in Electronic Information Engineering from Tianjin University, Tianjin, China, in 2021. He is currently a Ph.D. candidate in Information and Communication Engineering at the College of Information Science and Electronic Engineering, Zhejiang University, Hangzhou, China. His research interests include 3D computer vision, machine learning and visual media coding.</a:t>
            </a:r>
            <a:endParaRPr lang="zh-CN" altLang="zh-CN" dirty="0">
              <a:latin typeface="Arial" panose="020B0604020202020204" pitchFamily="34" charset="0"/>
              <a:ea typeface="Arial" panose="020B0604020202020204" pitchFamily="34" charset="0"/>
            </a:endParaRPr>
          </a:p>
        </p:txBody>
      </p:sp>
      <p:pic>
        <p:nvPicPr>
          <p:cNvPr id="4" name="图片 3">
            <a:extLst>
              <a:ext uri="{FF2B5EF4-FFF2-40B4-BE49-F238E27FC236}">
                <a16:creationId xmlns:a16="http://schemas.microsoft.com/office/drawing/2014/main" id="{BC4A821D-F372-48DB-A2E2-D32FA2087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13" y="494137"/>
            <a:ext cx="1517650" cy="2136518"/>
          </a:xfrm>
          <a:prstGeom prst="rect">
            <a:avLst/>
          </a:prstGeom>
        </p:spPr>
      </p:pic>
      <p:pic>
        <p:nvPicPr>
          <p:cNvPr id="6" name="图片 5">
            <a:extLst>
              <a:ext uri="{FF2B5EF4-FFF2-40B4-BE49-F238E27FC236}">
                <a16:creationId xmlns:a16="http://schemas.microsoft.com/office/drawing/2014/main" id="{59BA2736-FD5C-46FD-9001-27DA2AC9B0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13" y="3405068"/>
            <a:ext cx="1517650" cy="2208128"/>
          </a:xfrm>
          <a:prstGeom prst="rect">
            <a:avLst/>
          </a:prstGeom>
        </p:spPr>
      </p:pic>
      <p:sp>
        <p:nvSpPr>
          <p:cNvPr id="11" name="矩形 5">
            <a:extLst>
              <a:ext uri="{FF2B5EF4-FFF2-40B4-BE49-F238E27FC236}">
                <a16:creationId xmlns:a16="http://schemas.microsoft.com/office/drawing/2014/main" id="{54823A32-9BE4-4363-B15C-D309CC8DE902}"/>
              </a:ext>
            </a:extLst>
          </p:cNvPr>
          <p:cNvSpPr/>
          <p:nvPr/>
        </p:nvSpPr>
        <p:spPr>
          <a:xfrm>
            <a:off x="2195513" y="3330858"/>
            <a:ext cx="6696967" cy="1754326"/>
          </a:xfrm>
          <a:prstGeom prst="rect">
            <a:avLst/>
          </a:prstGeom>
          <a:noFill/>
          <a:ln w="9525">
            <a:noFill/>
          </a:ln>
        </p:spPr>
        <p:txBody>
          <a:bodyPr wrap="square">
            <a:spAutoFit/>
          </a:bodyPr>
          <a:lstStyle/>
          <a:p>
            <a:r>
              <a:rPr lang="en-US" altLang="zh-CN" b="1" dirty="0">
                <a:latin typeface="Arial" panose="020B0604020202020204" pitchFamily="34" charset="0"/>
                <a:cs typeface="Arial" panose="020B0604020202020204" pitchFamily="34" charset="0"/>
              </a:rPr>
              <a:t>Xiang Gao </a:t>
            </a:r>
            <a:r>
              <a:rPr lang="en-US" altLang="zh-CN" dirty="0">
                <a:latin typeface="Arial" panose="020B0604020202020204" pitchFamily="34" charset="0"/>
                <a:cs typeface="Arial" panose="020B0604020202020204" pitchFamily="34" charset="0"/>
              </a:rPr>
              <a:t>received the B.Eng. degree in communication engineering from Wuhan University of Technology, Wuhan, China, in 2022, and the master’s degree in electronics and information engineering from Zhejiang University, Hangzhou, China, in 2025. His research interests include image/point cloud/gaussian splatting compression and signal processing.</a:t>
            </a:r>
            <a:endParaRPr lang="zh-CN" altLang="zh-CN"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56142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矩形 5"/>
          <p:cNvSpPr/>
          <p:nvPr/>
        </p:nvSpPr>
        <p:spPr>
          <a:xfrm>
            <a:off x="2195512" y="450538"/>
            <a:ext cx="6681787" cy="1754326"/>
          </a:xfrm>
          <a:prstGeom prst="rect">
            <a:avLst/>
          </a:prstGeom>
          <a:noFill/>
          <a:ln w="9525">
            <a:noFill/>
          </a:ln>
        </p:spPr>
        <p:txBody>
          <a:bodyPr>
            <a:spAutoFit/>
          </a:bodyPr>
          <a:lstStyle/>
          <a:p>
            <a:r>
              <a:rPr lang="en-US" altLang="zh-CN" b="1" dirty="0" err="1">
                <a:latin typeface="Arial" panose="020B0604020202020204" pitchFamily="34" charset="0"/>
                <a:cs typeface="Arial" panose="020B0604020202020204" pitchFamily="34" charset="0"/>
              </a:rPr>
              <a:t>Yiyi</a:t>
            </a:r>
            <a:r>
              <a:rPr lang="en-US" altLang="zh-CN" b="1" dirty="0">
                <a:latin typeface="Arial" panose="020B0604020202020204" pitchFamily="34" charset="0"/>
                <a:cs typeface="Arial" panose="020B0604020202020204" pitchFamily="34" charset="0"/>
              </a:rPr>
              <a:t> Liao </a:t>
            </a:r>
            <a:r>
              <a:rPr lang="en-US" altLang="zh-CN" dirty="0">
                <a:latin typeface="Arial" panose="020B0604020202020204" pitchFamily="34" charset="0"/>
                <a:cs typeface="Arial" panose="020B0604020202020204" pitchFamily="34" charset="0"/>
              </a:rPr>
              <a:t>is an assistant professor at Zhejiang University, leading the X-Dimensional Representations Lab. She received her Ph.D. in Control Science and Engineering from Zhejiang University in June 2018 and her B.S. degree from Xi’an </a:t>
            </a:r>
            <a:r>
              <a:rPr lang="en-US" altLang="zh-CN" dirty="0" err="1">
                <a:latin typeface="Arial" panose="020B0604020202020204" pitchFamily="34" charset="0"/>
                <a:cs typeface="Arial" panose="020B0604020202020204" pitchFamily="34" charset="0"/>
              </a:rPr>
              <a:t>Jiaotong</a:t>
            </a:r>
            <a:r>
              <a:rPr lang="en-US" altLang="zh-CN" dirty="0">
                <a:latin typeface="Arial" panose="020B0604020202020204" pitchFamily="34" charset="0"/>
                <a:cs typeface="Arial" panose="020B0604020202020204" pitchFamily="34" charset="0"/>
              </a:rPr>
              <a:t> University in 2013. Her research interests include 3D computer vision and machine learning.</a:t>
            </a:r>
            <a:endParaRPr lang="zh-CN" altLang="zh-CN" dirty="0">
              <a:latin typeface="Arial" panose="020B0604020202020204" pitchFamily="34" charset="0"/>
              <a:ea typeface="Arial" panose="020B0604020202020204" pitchFamily="34" charset="0"/>
            </a:endParaRPr>
          </a:p>
        </p:txBody>
      </p:sp>
      <p:sp>
        <p:nvSpPr>
          <p:cNvPr id="11269" name="矩形 8"/>
          <p:cNvSpPr/>
          <p:nvPr/>
        </p:nvSpPr>
        <p:spPr>
          <a:xfrm>
            <a:off x="2195513" y="2852936"/>
            <a:ext cx="6681787" cy="3970318"/>
          </a:xfrm>
          <a:prstGeom prst="rect">
            <a:avLst/>
          </a:prstGeom>
          <a:noFill/>
          <a:ln w="9525">
            <a:noFill/>
          </a:ln>
        </p:spPr>
        <p:txBody>
          <a:bodyPr>
            <a:spAutoFit/>
          </a:bodyPr>
          <a:lstStyle/>
          <a:p>
            <a:r>
              <a:rPr lang="en-US" altLang="zh-CN" b="1" dirty="0">
                <a:latin typeface="Arial" panose="020B0604020202020204" pitchFamily="34" charset="0"/>
                <a:cs typeface="Arial" panose="020B0604020202020204" pitchFamily="34" charset="0"/>
              </a:rPr>
              <a:t>Lu Yu </a:t>
            </a:r>
            <a:r>
              <a:rPr lang="en-US" altLang="zh-CN" dirty="0">
                <a:latin typeface="Arial" panose="020B0604020202020204" pitchFamily="34" charset="0"/>
                <a:cs typeface="Arial" panose="020B0604020202020204" pitchFamily="34" charset="0"/>
              </a:rPr>
              <a:t>(Senior Member, IEEE) received the B.Eng. degree in radio engineering and the Ph.D. degree in communication and electronic systems from Zhejiang University. She is currently a Distinguished Professor with Zhejiang University. She authored more than 150 peer-reviewed papers on image and video coding, quality assessment, and hardware architecture design, and contributed more than 100 adopted technical proposals to define a series of IEEE, ISO/IEC, as well as ISO/IEC and ITU-T joint standards. She is the </a:t>
            </a:r>
            <a:r>
              <a:rPr lang="en-US" altLang="zh-CN" dirty="0" err="1">
                <a:latin typeface="Arial" panose="020B0604020202020204" pitchFamily="34" charset="0"/>
                <a:cs typeface="Arial" panose="020B0604020202020204" pitchFamily="34" charset="0"/>
              </a:rPr>
              <a:t>Convenor</a:t>
            </a:r>
            <a:r>
              <a:rPr lang="en-US" altLang="zh-CN" dirty="0">
                <a:latin typeface="Arial" panose="020B0604020202020204" pitchFamily="34" charset="0"/>
                <a:cs typeface="Arial" panose="020B0604020202020204" pitchFamily="34" charset="0"/>
              </a:rPr>
              <a:t> of ISO/IEC JTC 1/SC 29/WG 4 MPEG Video Coding, one of the voting members of the Standard Activities Sub Division of IEEE Circuits and Systems Society, and on the Editorial Board of the IEEE TRANSACTIONS ON CIRCUITS AND SYSTEMS FOR VIDEO TECHNOLOGY.</a:t>
            </a:r>
            <a:endParaRPr lang="zh-CN" altLang="zh-CN" dirty="0">
              <a:latin typeface="Arial" panose="020B0604020202020204" pitchFamily="34" charset="0"/>
              <a:ea typeface="Arial" panose="020B0604020202020204" pitchFamily="34" charset="0"/>
            </a:endParaRPr>
          </a:p>
        </p:txBody>
      </p:sp>
      <p:pic>
        <p:nvPicPr>
          <p:cNvPr id="5" name="图片 4">
            <a:extLst>
              <a:ext uri="{FF2B5EF4-FFF2-40B4-BE49-F238E27FC236}">
                <a16:creationId xmlns:a16="http://schemas.microsoft.com/office/drawing/2014/main" id="{92D1AEB8-AE42-4A0D-BB70-5B725CC24F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443" y="518179"/>
            <a:ext cx="1486520" cy="1982026"/>
          </a:xfrm>
          <a:prstGeom prst="rect">
            <a:avLst/>
          </a:prstGeom>
        </p:spPr>
      </p:pic>
      <p:pic>
        <p:nvPicPr>
          <p:cNvPr id="8" name="图片 7">
            <a:extLst>
              <a:ext uri="{FF2B5EF4-FFF2-40B4-BE49-F238E27FC236}">
                <a16:creationId xmlns:a16="http://schemas.microsoft.com/office/drawing/2014/main" id="{EF2C12DD-56C8-4188-B9DA-F4B158051A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051" y="2944234"/>
            <a:ext cx="1544912" cy="19249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a:extLst>
              <a:ext uri="{FF2B5EF4-FFF2-40B4-BE49-F238E27FC236}">
                <a16:creationId xmlns:a16="http://schemas.microsoft.com/office/drawing/2014/main" id="{9AFFD9A9-36CD-438B-9B59-0ADA06F6D3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8504" y="3672024"/>
            <a:ext cx="1980000" cy="1980000"/>
          </a:xfrm>
          <a:prstGeom prst="rect">
            <a:avLst/>
          </a:prstGeom>
        </p:spPr>
      </p:pic>
      <p:sp>
        <p:nvSpPr>
          <p:cNvPr id="3074" name="Title 1"/>
          <p:cNvSpPr>
            <a:spLocks noGrp="1"/>
          </p:cNvSpPr>
          <p:nvPr>
            <p:ph type="title"/>
          </p:nvPr>
        </p:nvSpPr>
        <p:spPr>
          <a:ln/>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ea typeface="宋体" panose="02010600030101010101" pitchFamily="2" charset="-122"/>
              </a:rPr>
              <a:t>Motivation</a:t>
            </a:r>
            <a:endParaRPr lang="en-IN" altLang="zh-CN" sz="4400" dirty="0">
              <a:ea typeface="宋体" panose="02010600030101010101" pitchFamily="2" charset="-122"/>
            </a:endParaRPr>
          </a:p>
        </p:txBody>
      </p:sp>
      <p:sp>
        <p:nvSpPr>
          <p:cNvPr id="3075" name="Content Placeholder 2"/>
          <p:cNvSpPr>
            <a:spLocks noGrp="1"/>
          </p:cNvSpPr>
          <p:nvPr>
            <p:ph idx="1"/>
          </p:nvPr>
        </p:nvSpPr>
        <p:spPr>
          <a:xfrm>
            <a:off x="395536" y="1340768"/>
            <a:ext cx="8352928" cy="4824536"/>
          </a:xfrm>
          <a:ln/>
        </p:spPr>
        <p:txBody>
          <a:bodyPr vert="horz" wrap="square" lIns="91440" tIns="45720" rIns="91440" bIns="45720" anchor="t" anchorCtr="0"/>
          <a:lstStyle/>
          <a:p>
            <a:pPr marL="0" indent="0">
              <a:lnSpc>
                <a:spcPct val="120000"/>
              </a:lnSpc>
              <a:spcBef>
                <a:spcPts val="600"/>
              </a:spcBef>
              <a:spcAft>
                <a:spcPts val="600"/>
              </a:spcAft>
              <a:buNone/>
            </a:pPr>
            <a:r>
              <a:rPr lang="en-US" altLang="zh-CN" sz="2200" dirty="0">
                <a:latin typeface="Arial" panose="020B0604020202020204" pitchFamily="34" charset="0"/>
              </a:rPr>
              <a:t>Detailed 3D meshes can model complex details but put a strain on storage and transmission. Coarse 3D meshes are favored for efficient storage and quick transmission but struggle to accurately represent fine geometric details. To tackle this trade-off, a practical solution is to store and transmit a coarse mesh and then utilize a </a:t>
            </a:r>
            <a:r>
              <a:rPr lang="en-US" altLang="zh-CN" sz="2200" b="1" dirty="0">
                <a:latin typeface="Arial" panose="020B0604020202020204" pitchFamily="34" charset="0"/>
              </a:rPr>
              <a:t>refinement</a:t>
            </a:r>
            <a:r>
              <a:rPr lang="en-US" altLang="zh-CN" sz="2200" dirty="0">
                <a:latin typeface="Arial" panose="020B0604020202020204" pitchFamily="34" charset="0"/>
              </a:rPr>
              <a:t> method at the user end to restore the details.</a:t>
            </a:r>
          </a:p>
        </p:txBody>
      </p:sp>
      <p:pic>
        <p:nvPicPr>
          <p:cNvPr id="4" name="图片 3">
            <a:extLst>
              <a:ext uri="{FF2B5EF4-FFF2-40B4-BE49-F238E27FC236}">
                <a16:creationId xmlns:a16="http://schemas.microsoft.com/office/drawing/2014/main" id="{E771E1B0-200A-4A88-83F6-D159B2E2C7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348" y="3672024"/>
            <a:ext cx="1980000" cy="1980000"/>
          </a:xfrm>
          <a:prstGeom prst="rect">
            <a:avLst/>
          </a:prstGeom>
        </p:spPr>
      </p:pic>
      <p:sp>
        <p:nvSpPr>
          <p:cNvPr id="9" name="文本框 8">
            <a:extLst>
              <a:ext uri="{FF2B5EF4-FFF2-40B4-BE49-F238E27FC236}">
                <a16:creationId xmlns:a16="http://schemas.microsoft.com/office/drawing/2014/main" id="{1C338D2D-C614-49E6-8CD1-AA1C53083D7F}"/>
              </a:ext>
            </a:extLst>
          </p:cNvPr>
          <p:cNvSpPr txBox="1"/>
          <p:nvPr/>
        </p:nvSpPr>
        <p:spPr>
          <a:xfrm>
            <a:off x="5457960" y="4265692"/>
            <a:ext cx="770224"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refine</a:t>
            </a:r>
            <a:endParaRPr lang="zh-CN" altLang="en-US" dirty="0">
              <a:latin typeface="Arial" panose="020B0604020202020204" pitchFamily="34" charset="0"/>
              <a:cs typeface="Arial" panose="020B0604020202020204" pitchFamily="34" charset="0"/>
            </a:endParaRPr>
          </a:p>
        </p:txBody>
      </p:sp>
      <p:cxnSp>
        <p:nvCxnSpPr>
          <p:cNvPr id="10" name="直接箭头连接符 9">
            <a:extLst>
              <a:ext uri="{FF2B5EF4-FFF2-40B4-BE49-F238E27FC236}">
                <a16:creationId xmlns:a16="http://schemas.microsoft.com/office/drawing/2014/main" id="{E6B77009-3C1C-413A-BE92-6ACAED946B50}"/>
              </a:ext>
            </a:extLst>
          </p:cNvPr>
          <p:cNvCxnSpPr/>
          <p:nvPr/>
        </p:nvCxnSpPr>
        <p:spPr>
          <a:xfrm flipV="1">
            <a:off x="5226711" y="4635024"/>
            <a:ext cx="1256008" cy="1"/>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grpSp>
        <p:nvGrpSpPr>
          <p:cNvPr id="53" name="组合 52">
            <a:extLst>
              <a:ext uri="{FF2B5EF4-FFF2-40B4-BE49-F238E27FC236}">
                <a16:creationId xmlns:a16="http://schemas.microsoft.com/office/drawing/2014/main" id="{F2DB4112-8753-46FB-AD3D-B8A01D9327E4}"/>
              </a:ext>
            </a:extLst>
          </p:cNvPr>
          <p:cNvGrpSpPr/>
          <p:nvPr/>
        </p:nvGrpSpPr>
        <p:grpSpPr>
          <a:xfrm>
            <a:off x="1463348" y="6021304"/>
            <a:ext cx="720000" cy="648056"/>
            <a:chOff x="1475736" y="6093312"/>
            <a:chExt cx="720000" cy="648056"/>
          </a:xfrm>
        </p:grpSpPr>
        <p:pic>
          <p:nvPicPr>
            <p:cNvPr id="14" name="图形 13">
              <a:extLst>
                <a:ext uri="{FF2B5EF4-FFF2-40B4-BE49-F238E27FC236}">
                  <a16:creationId xmlns:a16="http://schemas.microsoft.com/office/drawing/2014/main" id="{029A8220-6A8E-4B86-BA8B-3295E788C2C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75736" y="6093312"/>
              <a:ext cx="252000" cy="252000"/>
            </a:xfrm>
            <a:prstGeom prst="rect">
              <a:avLst/>
            </a:prstGeom>
          </p:spPr>
        </p:pic>
        <p:pic>
          <p:nvPicPr>
            <p:cNvPr id="17" name="图片 16">
              <a:extLst>
                <a:ext uri="{FF2B5EF4-FFF2-40B4-BE49-F238E27FC236}">
                  <a16:creationId xmlns:a16="http://schemas.microsoft.com/office/drawing/2014/main" id="{0DA57FE0-A402-49DE-81B9-6B3D4A5668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5736" y="6489368"/>
              <a:ext cx="252000" cy="252000"/>
            </a:xfrm>
            <a:prstGeom prst="rect">
              <a:avLst/>
            </a:prstGeom>
          </p:spPr>
        </p:pic>
        <p:pic>
          <p:nvPicPr>
            <p:cNvPr id="26" name="图形 25">
              <a:extLst>
                <a:ext uri="{FF2B5EF4-FFF2-40B4-BE49-F238E27FC236}">
                  <a16:creationId xmlns:a16="http://schemas.microsoft.com/office/drawing/2014/main" id="{33A1919F-65D3-4ABD-B664-A71C1F6773C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84500" y="6489368"/>
              <a:ext cx="252000" cy="252000"/>
            </a:xfrm>
            <a:prstGeom prst="rect">
              <a:avLst/>
            </a:prstGeom>
          </p:spPr>
        </p:pic>
        <p:pic>
          <p:nvPicPr>
            <p:cNvPr id="29" name="图形 28">
              <a:extLst>
                <a:ext uri="{FF2B5EF4-FFF2-40B4-BE49-F238E27FC236}">
                  <a16:creationId xmlns:a16="http://schemas.microsoft.com/office/drawing/2014/main" id="{FD1F18C2-52C5-4C8B-B9F3-929E8118C89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288" y="6093312"/>
              <a:ext cx="252000" cy="252000"/>
            </a:xfrm>
            <a:prstGeom prst="rect">
              <a:avLst/>
            </a:prstGeom>
          </p:spPr>
        </p:pic>
        <p:cxnSp>
          <p:nvCxnSpPr>
            <p:cNvPr id="31" name="直接连接符 30">
              <a:extLst>
                <a:ext uri="{FF2B5EF4-FFF2-40B4-BE49-F238E27FC236}">
                  <a16:creationId xmlns:a16="http://schemas.microsoft.com/office/drawing/2014/main" id="{5474ADBE-559B-4C7B-B53A-0DBA002B8601}"/>
                </a:ext>
              </a:extLst>
            </p:cNvPr>
            <p:cNvCxnSpPr/>
            <p:nvPr/>
          </p:nvCxnSpPr>
          <p:spPr>
            <a:xfrm>
              <a:off x="1475736" y="6417360"/>
              <a:ext cx="720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9" name="组合 38">
            <a:extLst>
              <a:ext uri="{FF2B5EF4-FFF2-40B4-BE49-F238E27FC236}">
                <a16:creationId xmlns:a16="http://schemas.microsoft.com/office/drawing/2014/main" id="{D2D634A0-1013-4888-A287-275F81703C40}"/>
              </a:ext>
            </a:extLst>
          </p:cNvPr>
          <p:cNvGrpSpPr/>
          <p:nvPr/>
        </p:nvGrpSpPr>
        <p:grpSpPr>
          <a:xfrm>
            <a:off x="4150926" y="6021304"/>
            <a:ext cx="720000" cy="648056"/>
            <a:chOff x="4139952" y="6093312"/>
            <a:chExt cx="720000" cy="648056"/>
          </a:xfrm>
        </p:grpSpPr>
        <p:pic>
          <p:nvPicPr>
            <p:cNvPr id="34" name="图形 33">
              <a:extLst>
                <a:ext uri="{FF2B5EF4-FFF2-40B4-BE49-F238E27FC236}">
                  <a16:creationId xmlns:a16="http://schemas.microsoft.com/office/drawing/2014/main" id="{647BD587-7C8F-492F-BBF8-3B156D6C295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9952" y="6093312"/>
              <a:ext cx="252000" cy="252000"/>
            </a:xfrm>
            <a:prstGeom prst="rect">
              <a:avLst/>
            </a:prstGeom>
          </p:spPr>
        </p:pic>
        <p:pic>
          <p:nvPicPr>
            <p:cNvPr id="35" name="图片 34">
              <a:extLst>
                <a:ext uri="{FF2B5EF4-FFF2-40B4-BE49-F238E27FC236}">
                  <a16:creationId xmlns:a16="http://schemas.microsoft.com/office/drawing/2014/main" id="{88DEB06C-4D77-423E-962E-C857FFA776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952" y="6489368"/>
              <a:ext cx="252000" cy="252000"/>
            </a:xfrm>
            <a:prstGeom prst="rect">
              <a:avLst/>
            </a:prstGeom>
          </p:spPr>
        </p:pic>
        <p:pic>
          <p:nvPicPr>
            <p:cNvPr id="36" name="图形 35">
              <a:extLst>
                <a:ext uri="{FF2B5EF4-FFF2-40B4-BE49-F238E27FC236}">
                  <a16:creationId xmlns:a16="http://schemas.microsoft.com/office/drawing/2014/main" id="{40E9BFB3-58E5-4389-9198-B52EC257487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34866" y="6093352"/>
              <a:ext cx="252000" cy="252000"/>
            </a:xfrm>
            <a:prstGeom prst="rect">
              <a:avLst/>
            </a:prstGeom>
          </p:spPr>
        </p:pic>
        <p:pic>
          <p:nvPicPr>
            <p:cNvPr id="37" name="图形 36">
              <a:extLst>
                <a:ext uri="{FF2B5EF4-FFF2-40B4-BE49-F238E27FC236}">
                  <a16:creationId xmlns:a16="http://schemas.microsoft.com/office/drawing/2014/main" id="{AA20B74D-848A-49E9-B71D-D2E5A259A23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34866" y="6489368"/>
              <a:ext cx="252000" cy="252000"/>
            </a:xfrm>
            <a:prstGeom prst="rect">
              <a:avLst/>
            </a:prstGeom>
          </p:spPr>
        </p:pic>
        <p:cxnSp>
          <p:nvCxnSpPr>
            <p:cNvPr id="38" name="直接连接符 37">
              <a:extLst>
                <a:ext uri="{FF2B5EF4-FFF2-40B4-BE49-F238E27FC236}">
                  <a16:creationId xmlns:a16="http://schemas.microsoft.com/office/drawing/2014/main" id="{D9695A0D-B46E-4982-A7A5-E2A68536ED7E}"/>
                </a:ext>
              </a:extLst>
            </p:cNvPr>
            <p:cNvCxnSpPr/>
            <p:nvPr/>
          </p:nvCxnSpPr>
          <p:spPr>
            <a:xfrm>
              <a:off x="4139952" y="6417360"/>
              <a:ext cx="720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3" name="组合 32">
            <a:extLst>
              <a:ext uri="{FF2B5EF4-FFF2-40B4-BE49-F238E27FC236}">
                <a16:creationId xmlns:a16="http://schemas.microsoft.com/office/drawing/2014/main" id="{107584FD-4481-48BE-BEC8-06BF0B7FF88B}"/>
              </a:ext>
            </a:extLst>
          </p:cNvPr>
          <p:cNvGrpSpPr/>
          <p:nvPr/>
        </p:nvGrpSpPr>
        <p:grpSpPr>
          <a:xfrm>
            <a:off x="6838504" y="6021304"/>
            <a:ext cx="720000" cy="648056"/>
            <a:chOff x="6804248" y="6093312"/>
            <a:chExt cx="720000" cy="648056"/>
          </a:xfrm>
        </p:grpSpPr>
        <p:pic>
          <p:nvPicPr>
            <p:cNvPr id="40" name="图形 39">
              <a:extLst>
                <a:ext uri="{FF2B5EF4-FFF2-40B4-BE49-F238E27FC236}">
                  <a16:creationId xmlns:a16="http://schemas.microsoft.com/office/drawing/2014/main" id="{6B9734C1-3CF7-4815-9F3F-F06DAA73736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04248" y="6093312"/>
              <a:ext cx="252000" cy="252000"/>
            </a:xfrm>
            <a:prstGeom prst="rect">
              <a:avLst/>
            </a:prstGeom>
          </p:spPr>
        </p:pic>
        <p:pic>
          <p:nvPicPr>
            <p:cNvPr id="41" name="图片 40">
              <a:extLst>
                <a:ext uri="{FF2B5EF4-FFF2-40B4-BE49-F238E27FC236}">
                  <a16:creationId xmlns:a16="http://schemas.microsoft.com/office/drawing/2014/main" id="{95E71877-DBF8-4291-A2BB-EEEA7D3261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4248" y="6489368"/>
              <a:ext cx="252000" cy="252000"/>
            </a:xfrm>
            <a:prstGeom prst="rect">
              <a:avLst/>
            </a:prstGeom>
          </p:spPr>
        </p:pic>
        <p:pic>
          <p:nvPicPr>
            <p:cNvPr id="42" name="图形 41">
              <a:extLst>
                <a:ext uri="{FF2B5EF4-FFF2-40B4-BE49-F238E27FC236}">
                  <a16:creationId xmlns:a16="http://schemas.microsoft.com/office/drawing/2014/main" id="{A0E05074-C62D-45BE-8F93-4F8577A68AE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3012" y="6489368"/>
              <a:ext cx="252000" cy="252000"/>
            </a:xfrm>
            <a:prstGeom prst="rect">
              <a:avLst/>
            </a:prstGeom>
          </p:spPr>
        </p:pic>
        <p:cxnSp>
          <p:nvCxnSpPr>
            <p:cNvPr id="44" name="直接连接符 43">
              <a:extLst>
                <a:ext uri="{FF2B5EF4-FFF2-40B4-BE49-F238E27FC236}">
                  <a16:creationId xmlns:a16="http://schemas.microsoft.com/office/drawing/2014/main" id="{A930A6FA-B120-47DD-9F16-330262480A73}"/>
                </a:ext>
              </a:extLst>
            </p:cNvPr>
            <p:cNvCxnSpPr/>
            <p:nvPr/>
          </p:nvCxnSpPr>
          <p:spPr>
            <a:xfrm>
              <a:off x="6804248" y="6417360"/>
              <a:ext cx="7200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5" name="图形 44">
              <a:extLst>
                <a:ext uri="{FF2B5EF4-FFF2-40B4-BE49-F238E27FC236}">
                  <a16:creationId xmlns:a16="http://schemas.microsoft.com/office/drawing/2014/main" id="{A4C8B91D-AB18-4285-911E-970615E5735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3012" y="6093312"/>
              <a:ext cx="252000" cy="252000"/>
            </a:xfrm>
            <a:prstGeom prst="rect">
              <a:avLst/>
            </a:prstGeom>
          </p:spPr>
        </p:pic>
      </p:grpSp>
      <p:sp>
        <p:nvSpPr>
          <p:cNvPr id="46" name="文本框 45">
            <a:extLst>
              <a:ext uri="{FF2B5EF4-FFF2-40B4-BE49-F238E27FC236}">
                <a16:creationId xmlns:a16="http://schemas.microsoft.com/office/drawing/2014/main" id="{5691352C-7F0A-4FCF-A931-5833CD976988}"/>
              </a:ext>
            </a:extLst>
          </p:cNvPr>
          <p:cNvSpPr txBox="1"/>
          <p:nvPr/>
        </p:nvSpPr>
        <p:spPr>
          <a:xfrm>
            <a:off x="4067260" y="5589240"/>
            <a:ext cx="887332" cy="369332"/>
          </a:xfrm>
          <a:prstGeom prst="rect">
            <a:avLst/>
          </a:prstGeom>
          <a:noFill/>
        </p:spPr>
        <p:txBody>
          <a:bodyPr wrap="square" rtlCol="0">
            <a:spAutoFit/>
          </a:bodyPr>
          <a:lstStyle/>
          <a:p>
            <a:r>
              <a:rPr lang="en-US" altLang="zh-CN" dirty="0"/>
              <a:t>Coarse</a:t>
            </a:r>
            <a:endParaRPr lang="zh-CN" altLang="en-US" dirty="0"/>
          </a:p>
        </p:txBody>
      </p:sp>
      <p:sp>
        <p:nvSpPr>
          <p:cNvPr id="47" name="文本框 46">
            <a:extLst>
              <a:ext uri="{FF2B5EF4-FFF2-40B4-BE49-F238E27FC236}">
                <a16:creationId xmlns:a16="http://schemas.microsoft.com/office/drawing/2014/main" id="{32B39897-7CFF-4CD3-9779-0937F083D289}"/>
              </a:ext>
            </a:extLst>
          </p:cNvPr>
          <p:cNvSpPr txBox="1"/>
          <p:nvPr/>
        </p:nvSpPr>
        <p:spPr>
          <a:xfrm>
            <a:off x="1336869" y="5602370"/>
            <a:ext cx="972958" cy="369332"/>
          </a:xfrm>
          <a:prstGeom prst="rect">
            <a:avLst/>
          </a:prstGeom>
          <a:noFill/>
        </p:spPr>
        <p:txBody>
          <a:bodyPr wrap="square" rtlCol="0">
            <a:spAutoFit/>
          </a:bodyPr>
          <a:lstStyle/>
          <a:p>
            <a:r>
              <a:rPr lang="en-US" altLang="zh-CN" dirty="0"/>
              <a:t>Detailed</a:t>
            </a:r>
            <a:endParaRPr lang="zh-CN" altLang="en-US" dirty="0"/>
          </a:p>
        </p:txBody>
      </p:sp>
      <p:sp>
        <p:nvSpPr>
          <p:cNvPr id="50" name="文本框 49">
            <a:extLst>
              <a:ext uri="{FF2B5EF4-FFF2-40B4-BE49-F238E27FC236}">
                <a16:creationId xmlns:a16="http://schemas.microsoft.com/office/drawing/2014/main" id="{393D9FFB-0811-4228-9712-CC4E3A7FD5CD}"/>
              </a:ext>
            </a:extLst>
          </p:cNvPr>
          <p:cNvSpPr txBox="1"/>
          <p:nvPr/>
        </p:nvSpPr>
        <p:spPr>
          <a:xfrm>
            <a:off x="2670915" y="4255800"/>
            <a:ext cx="1146908" cy="369332"/>
          </a:xfrm>
          <a:prstGeom prst="rect">
            <a:avLst/>
          </a:prstGeom>
          <a:noFill/>
        </p:spPr>
        <p:txBody>
          <a:bodyPr wrap="square" rtlCol="0">
            <a:spAutoFit/>
          </a:bodyPr>
          <a:lstStyle/>
          <a:p>
            <a:r>
              <a:rPr lang="en-US" altLang="zh-CN" dirty="0">
                <a:latin typeface="Arial" panose="020B0604020202020204" pitchFamily="34" charset="0"/>
              </a:rPr>
              <a:t>trade-off</a:t>
            </a:r>
            <a:endParaRPr lang="zh-CN" altLang="en-US" dirty="0"/>
          </a:p>
        </p:txBody>
      </p:sp>
      <p:cxnSp>
        <p:nvCxnSpPr>
          <p:cNvPr id="51" name="直接箭头连接符 50">
            <a:extLst>
              <a:ext uri="{FF2B5EF4-FFF2-40B4-BE49-F238E27FC236}">
                <a16:creationId xmlns:a16="http://schemas.microsoft.com/office/drawing/2014/main" id="{EC87C7FF-4BF0-4D68-A8DE-6A9A37B17974}"/>
              </a:ext>
            </a:extLst>
          </p:cNvPr>
          <p:cNvCxnSpPr/>
          <p:nvPr/>
        </p:nvCxnSpPr>
        <p:spPr>
          <a:xfrm flipV="1">
            <a:off x="2539133" y="4635024"/>
            <a:ext cx="1256008" cy="1"/>
          </a:xfrm>
          <a:prstGeom prst="straightConnector1">
            <a:avLst/>
          </a:prstGeom>
          <a:ln>
            <a:headEnd type="triangle" w="lg" len="lg"/>
            <a:tailEnd type="triangle" w="lg" len="lg"/>
          </a:ln>
        </p:spPr>
        <p:style>
          <a:lnRef idx="3">
            <a:schemeClr val="dk1"/>
          </a:lnRef>
          <a:fillRef idx="0">
            <a:schemeClr val="dk1"/>
          </a:fillRef>
          <a:effectRef idx="2">
            <a:schemeClr val="dk1"/>
          </a:effectRef>
          <a:fontRef idx="minor">
            <a:schemeClr val="tx1"/>
          </a:fontRef>
        </p:style>
      </p:cxnSp>
      <p:sp>
        <p:nvSpPr>
          <p:cNvPr id="52" name="文本框 51">
            <a:extLst>
              <a:ext uri="{FF2B5EF4-FFF2-40B4-BE49-F238E27FC236}">
                <a16:creationId xmlns:a16="http://schemas.microsoft.com/office/drawing/2014/main" id="{780C0224-C06A-45CD-84ED-4A42EA625180}"/>
              </a:ext>
            </a:extLst>
          </p:cNvPr>
          <p:cNvSpPr txBox="1"/>
          <p:nvPr/>
        </p:nvSpPr>
        <p:spPr>
          <a:xfrm>
            <a:off x="6735870" y="5589240"/>
            <a:ext cx="925268" cy="369332"/>
          </a:xfrm>
          <a:prstGeom prst="rect">
            <a:avLst/>
          </a:prstGeom>
          <a:noFill/>
        </p:spPr>
        <p:txBody>
          <a:bodyPr wrap="square" rtlCol="0">
            <a:spAutoFit/>
          </a:bodyPr>
          <a:lstStyle/>
          <a:p>
            <a:r>
              <a:rPr lang="en-US" altLang="zh-CN" dirty="0"/>
              <a:t>Refined</a:t>
            </a:r>
            <a:endParaRPr lang="zh-CN" altLang="en-US" dirty="0"/>
          </a:p>
        </p:txBody>
      </p:sp>
      <p:pic>
        <p:nvPicPr>
          <p:cNvPr id="56" name="图片 55">
            <a:extLst>
              <a:ext uri="{FF2B5EF4-FFF2-40B4-BE49-F238E27FC236}">
                <a16:creationId xmlns:a16="http://schemas.microsoft.com/office/drawing/2014/main" id="{EEF202CF-635C-4AAD-BAB4-0A29CBEF80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20926" y="3672024"/>
            <a:ext cx="1980000" cy="1980000"/>
          </a:xfrm>
          <a:prstGeom prst="rect">
            <a:avLst/>
          </a:prstGeom>
        </p:spPr>
      </p:pic>
      <p:cxnSp>
        <p:nvCxnSpPr>
          <p:cNvPr id="32" name="直接箭头连接符 31">
            <a:extLst>
              <a:ext uri="{FF2B5EF4-FFF2-40B4-BE49-F238E27FC236}">
                <a16:creationId xmlns:a16="http://schemas.microsoft.com/office/drawing/2014/main" id="{AA8DCAFB-902C-4B28-A716-4980F9221FEF}"/>
              </a:ext>
            </a:extLst>
          </p:cNvPr>
          <p:cNvCxnSpPr/>
          <p:nvPr/>
        </p:nvCxnSpPr>
        <p:spPr>
          <a:xfrm flipV="1">
            <a:off x="5226711" y="6543360"/>
            <a:ext cx="1256008" cy="1"/>
          </a:xfrm>
          <a:prstGeom prst="straightConnector1">
            <a:avLst/>
          </a:prstGeom>
          <a:ln>
            <a:tailEnd type="triangle" w="lg" len="lg"/>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ln/>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ea typeface="宋体" panose="02010600030101010101" pitchFamily="2" charset="-122"/>
              </a:rPr>
              <a:t>Motivation</a:t>
            </a:r>
            <a:endParaRPr lang="en-IN" altLang="zh-CN" sz="4400" dirty="0">
              <a:ea typeface="宋体" panose="02010600030101010101" pitchFamily="2" charset="-122"/>
            </a:endParaRPr>
          </a:p>
        </p:txBody>
      </p:sp>
      <p:sp>
        <p:nvSpPr>
          <p:cNvPr id="3075" name="Content Placeholder 2"/>
          <p:cNvSpPr>
            <a:spLocks noGrp="1"/>
          </p:cNvSpPr>
          <p:nvPr>
            <p:ph idx="1"/>
          </p:nvPr>
        </p:nvSpPr>
        <p:spPr>
          <a:ln/>
        </p:spPr>
        <p:txBody>
          <a:bodyPr vert="horz" wrap="square" lIns="91440" tIns="45720" rIns="91440" bIns="45720" anchor="t" anchorCtr="0"/>
          <a:lstStyle/>
          <a:p>
            <a:pPr marL="0" indent="0">
              <a:lnSpc>
                <a:spcPct val="120000"/>
              </a:lnSpc>
              <a:spcBef>
                <a:spcPts val="600"/>
              </a:spcBef>
              <a:spcAft>
                <a:spcPts val="600"/>
              </a:spcAft>
              <a:buNone/>
            </a:pPr>
            <a:r>
              <a:rPr lang="en-US" altLang="zh-CN" sz="2200" dirty="0">
                <a:latin typeface="Arial" panose="020B0604020202020204" pitchFamily="34" charset="0"/>
              </a:rPr>
              <a:t>Subdivision is a widely used technique for mesh refinement. Classic methods rely on fixed manually-defined weighting rules and struggle to generate a finer mesh with appropriate details, while advanced neural subdivision methods achieve data-driven nonlinear subdivision but lack robustness, suffering from limited subdivision levels and artifacts on novel shapes.</a:t>
            </a:r>
            <a:endParaRPr lang="en-US" altLang="zh-CN" sz="2200" dirty="0">
              <a:latin typeface="Arial" panose="020B0604020202020204" pitchFamily="34" charset="0"/>
              <a:ea typeface="宋体" panose="02010600030101010101" pitchFamily="2" charset="-122"/>
            </a:endParaRPr>
          </a:p>
        </p:txBody>
      </p:sp>
      <p:pic>
        <p:nvPicPr>
          <p:cNvPr id="8" name="图片 7">
            <a:extLst>
              <a:ext uri="{FF2B5EF4-FFF2-40B4-BE49-F238E27FC236}">
                <a16:creationId xmlns:a16="http://schemas.microsoft.com/office/drawing/2014/main" id="{10457607-FABC-469E-B955-764D7A5D9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799" y="4549746"/>
            <a:ext cx="1085400" cy="1080000"/>
          </a:xfrm>
          <a:prstGeom prst="rect">
            <a:avLst/>
          </a:prstGeom>
        </p:spPr>
      </p:pic>
      <p:sp>
        <p:nvSpPr>
          <p:cNvPr id="11" name="文本框 6">
            <a:extLst>
              <a:ext uri="{FF2B5EF4-FFF2-40B4-BE49-F238E27FC236}">
                <a16:creationId xmlns:a16="http://schemas.microsoft.com/office/drawing/2014/main" id="{D25A2AAF-A3B0-4D8F-ADB1-D10DEB6A62ED}"/>
              </a:ext>
            </a:extLst>
          </p:cNvPr>
          <p:cNvSpPr txBox="1"/>
          <p:nvPr/>
        </p:nvSpPr>
        <p:spPr>
          <a:xfrm>
            <a:off x="2326260" y="6373068"/>
            <a:ext cx="3195336" cy="368300"/>
          </a:xfrm>
          <a:prstGeom prst="rect">
            <a:avLst/>
          </a:prstGeom>
          <a:noFill/>
          <a:ln w="9525">
            <a:noFill/>
          </a:ln>
        </p:spPr>
        <p:txBody>
          <a:bodyPr wrap="square">
            <a:spAutoFit/>
          </a:bodyPr>
          <a:lstStyle/>
          <a:p>
            <a:r>
              <a:rPr lang="en-US" altLang="zh-CN" dirty="0">
                <a:latin typeface="Arial" panose="020B0604020202020204" pitchFamily="34" charset="0"/>
                <a:cs typeface="Arial" panose="020B0604020202020204" pitchFamily="34" charset="0"/>
              </a:rPr>
              <a:t>Existing</a:t>
            </a:r>
            <a:r>
              <a:rP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ubdivision</a:t>
            </a:r>
            <a:r>
              <a:rPr 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methods</a:t>
            </a:r>
            <a:endParaRPr lang="en-US"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EA55DC45-544A-448F-9A89-B84D1E9E5C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3771110"/>
            <a:ext cx="6480720" cy="2610218"/>
          </a:xfrm>
          <a:prstGeom prst="rect">
            <a:avLst/>
          </a:prstGeom>
        </p:spPr>
      </p:pic>
    </p:spTree>
    <p:extLst>
      <p:ext uri="{BB962C8B-B14F-4D97-AF65-F5344CB8AC3E}">
        <p14:creationId xmlns:p14="http://schemas.microsoft.com/office/powerpoint/2010/main" val="265060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ln/>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ea typeface="宋体" panose="02010600030101010101" pitchFamily="2" charset="-122"/>
              </a:rPr>
              <a:t>Main idea</a:t>
            </a:r>
          </a:p>
        </p:txBody>
      </p:sp>
      <p:sp>
        <p:nvSpPr>
          <p:cNvPr id="4099" name="Content Placeholder 2"/>
          <p:cNvSpPr>
            <a:spLocks noGrp="1"/>
          </p:cNvSpPr>
          <p:nvPr>
            <p:ph idx="1"/>
          </p:nvPr>
        </p:nvSpPr>
        <p:spPr>
          <a:ln/>
        </p:spPr>
        <p:txBody>
          <a:bodyPr vert="horz" wrap="square" lIns="91440" tIns="45720" rIns="91440" bIns="45720" anchor="t" anchorCtr="0"/>
          <a:lstStyle/>
          <a:p>
            <a:pPr marL="0" indent="0" eaLnBrk="1" hangingPunct="1">
              <a:lnSpc>
                <a:spcPct val="120000"/>
              </a:lnSpc>
              <a:spcBef>
                <a:spcPts val="600"/>
              </a:spcBef>
              <a:spcAft>
                <a:spcPts val="600"/>
              </a:spcAft>
              <a:buNone/>
            </a:pPr>
            <a:r>
              <a:rPr lang="en-US" altLang="zh-CN" sz="2200" dirty="0">
                <a:latin typeface="Arial" panose="020B0604020202020204" pitchFamily="34" charset="0"/>
              </a:rPr>
              <a:t>1. To address these issues, we introduces a Neural Mesh Refinement (NMR) method that utilizes the geometric structural priors learned from fine meshes to adaptively refine coarse meshes through subdivision, resulting in refined meshes with more reasonable details and exhibiting robust generalization. </a:t>
            </a:r>
          </a:p>
          <a:p>
            <a:pPr marL="0" indent="0" eaLnBrk="1" hangingPunct="1">
              <a:lnSpc>
                <a:spcPct val="120000"/>
              </a:lnSpc>
              <a:spcBef>
                <a:spcPts val="600"/>
              </a:spcBef>
              <a:spcAft>
                <a:spcPts val="600"/>
              </a:spcAft>
              <a:buNone/>
            </a:pPr>
            <a:r>
              <a:rPr lang="en-US" altLang="zh-CN" sz="2200" dirty="0">
                <a:latin typeface="Arial" panose="020B0604020202020204" pitchFamily="34" charset="0"/>
              </a:rPr>
              <a:t>2. Our </a:t>
            </a:r>
            <a:r>
              <a:rPr lang="en-US" altLang="zh-CN" sz="2200" dirty="0">
                <a:latin typeface="Arial" panose="020B0604020202020204" pitchFamily="34" charset="0"/>
                <a:ea typeface="宋体" panose="02010600030101010101" pitchFamily="2" charset="-122"/>
              </a:rPr>
              <a:t>key insight is that it is necessary to </a:t>
            </a:r>
            <a:r>
              <a:rPr lang="en-US" altLang="zh-CN" sz="2200" b="1" dirty="0">
                <a:latin typeface="Arial" panose="020B0604020202020204" pitchFamily="34" charset="0"/>
                <a:ea typeface="宋体" panose="02010600030101010101" pitchFamily="2" charset="-122"/>
              </a:rPr>
              <a:t>disentangle the network from non-structural information</a:t>
            </a:r>
            <a:r>
              <a:rPr lang="en-US" altLang="zh-CN" sz="2200" dirty="0">
                <a:latin typeface="Arial" panose="020B0604020202020204" pitchFamily="34" charset="0"/>
                <a:ea typeface="宋体" panose="02010600030101010101" pitchFamily="2" charset="-122"/>
              </a:rPr>
              <a:t> such as scale, rotation, and translation, enabling </a:t>
            </a:r>
            <a:r>
              <a:rPr lang="en-US" altLang="zh-CN" sz="2200" dirty="0">
                <a:latin typeface="Arial" panose="020B0604020202020204" pitchFamily="34" charset="0"/>
                <a:ea typeface="宋体" panose="02010600030101010101" pitchFamily="2" charset="-122"/>
                <a:sym typeface="+mn-ea"/>
              </a:rPr>
              <a:t>the network</a:t>
            </a:r>
            <a:r>
              <a:rPr lang="en-US" altLang="zh-CN" sz="2200" dirty="0">
                <a:latin typeface="Arial" panose="020B0604020202020204" pitchFamily="34" charset="0"/>
                <a:ea typeface="宋体" panose="02010600030101010101" pitchFamily="2" charset="-122"/>
              </a:rPr>
              <a:t> to focus on learning and applying the structural priors of local patches for adaptive refinement. For this purpose, we propose an intrinsic structure descriptor and a locally adaptive neural filter.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ln/>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ea typeface="宋体" panose="02010600030101010101" pitchFamily="2" charset="-122"/>
              </a:rPr>
              <a:t>Overview</a:t>
            </a:r>
          </a:p>
        </p:txBody>
      </p:sp>
      <p:sp>
        <p:nvSpPr>
          <p:cNvPr id="5124" name="文本框 8"/>
          <p:cNvSpPr txBox="1"/>
          <p:nvPr/>
        </p:nvSpPr>
        <p:spPr>
          <a:xfrm>
            <a:off x="437515" y="5373370"/>
            <a:ext cx="8267700" cy="1198880"/>
          </a:xfrm>
          <a:prstGeom prst="rect">
            <a:avLst/>
          </a:prstGeom>
          <a:noFill/>
          <a:ln w="9525">
            <a:noFill/>
          </a:ln>
        </p:spPr>
        <p:txBody>
          <a:bodyPr wrap="square">
            <a:spAutoFit/>
          </a:bodyPr>
          <a:lstStyle/>
          <a:p>
            <a:pPr algn="just"/>
            <a:r>
              <a:rPr lang="en-US" altLang="zh-CN" dirty="0">
                <a:latin typeface="Arial" panose="020B0604020202020204" pitchFamily="34" charset="0"/>
                <a:cs typeface="Arial" panose="020B0604020202020204" pitchFamily="34" charset="0"/>
              </a:rPr>
              <a:t>Neural Mesh Refinement (NMR) performs data-driven nonlinear refinement and demonstrates robust generalization to unseen shapes, poses, and non-isometric deformation. It can also refine coarse non-organic shapes into finer ones with appropriate geometric details, even when trained on organic shapes.</a:t>
            </a:r>
          </a:p>
        </p:txBody>
      </p:sp>
      <p:pic>
        <p:nvPicPr>
          <p:cNvPr id="5" name="图片 4">
            <a:extLst>
              <a:ext uri="{FF2B5EF4-FFF2-40B4-BE49-F238E27FC236}">
                <a16:creationId xmlns:a16="http://schemas.microsoft.com/office/drawing/2014/main" id="{AC330398-0D58-4822-B3D2-DE658D0DFC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941" y="1070488"/>
            <a:ext cx="7632848" cy="43028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ln/>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ea typeface="宋体" panose="02010600030101010101" pitchFamily="2" charset="-122"/>
              </a:rPr>
              <a:t>Method</a:t>
            </a:r>
          </a:p>
        </p:txBody>
      </p:sp>
      <p:sp>
        <p:nvSpPr>
          <p:cNvPr id="6147" name="Content Placeholder 2"/>
          <p:cNvSpPr>
            <a:spLocks noGrp="1"/>
          </p:cNvSpPr>
          <p:nvPr>
            <p:ph idx="1"/>
          </p:nvPr>
        </p:nvSpPr>
        <p:spPr>
          <a:ln/>
        </p:spPr>
        <p:txBody>
          <a:bodyPr vert="horz" wrap="square" lIns="91440" tIns="45720" rIns="91440" bIns="45720" anchor="t" anchorCtr="0"/>
          <a:lstStyle/>
          <a:p>
            <a:pPr marL="0" indent="0" eaLnBrk="1" hangingPunct="1">
              <a:lnSpc>
                <a:spcPct val="100000"/>
              </a:lnSpc>
              <a:buNone/>
            </a:pPr>
            <a:r>
              <a:rPr lang="en-US" altLang="zh-CN" sz="2200" dirty="0">
                <a:latin typeface="Arial" panose="020B0604020202020204" pitchFamily="34" charset="0"/>
                <a:ea typeface="宋体" panose="02010600030101010101" pitchFamily="2" charset="-122"/>
              </a:rPr>
              <a:t>NMR processes a coarse triangle mesh (gray) to produce a sequence of subdivided meshes (blue) with varying levels of detail. During training, we minimize the Charbonnier loss between the ground truth (green) and the output meshes (blue) across levels. Our training data comprises pairs of coarse and fine meshes (left) with a bijective map between each pair. Each refinement involves the processing of three modules:</a:t>
            </a:r>
          </a:p>
          <a:p>
            <a:pPr marL="914400" lvl="1" indent="-457200" eaLnBrk="1" hangingPunct="1">
              <a:lnSpc>
                <a:spcPct val="100000"/>
              </a:lnSpc>
              <a:buAutoNum type="arabicPeriod"/>
            </a:pPr>
            <a:r>
              <a:rPr lang="en-US" altLang="zh-CN" sz="2200" dirty="0">
                <a:latin typeface="Arial" panose="020B0604020202020204" pitchFamily="34" charset="0"/>
                <a:ea typeface="宋体" panose="02010600030101010101" pitchFamily="2" charset="-122"/>
              </a:rPr>
              <a:t>Midpoint subdivision</a:t>
            </a:r>
          </a:p>
          <a:p>
            <a:pPr marL="914400" lvl="1" indent="-457200" eaLnBrk="1" hangingPunct="1">
              <a:lnSpc>
                <a:spcPct val="100000"/>
              </a:lnSpc>
              <a:buFont typeface="+mj-lt"/>
              <a:buAutoNum type="arabicPeriod"/>
            </a:pPr>
            <a:r>
              <a:rPr lang="en-US" altLang="zh-CN" sz="2200" dirty="0">
                <a:latin typeface="Arial" panose="020B0604020202020204" pitchFamily="34" charset="0"/>
                <a:ea typeface="宋体" panose="02010600030101010101" pitchFamily="2" charset="-122"/>
              </a:rPr>
              <a:t>Intrinsic structure descriptor</a:t>
            </a:r>
          </a:p>
          <a:p>
            <a:pPr marL="914400" lvl="1" indent="-457200" eaLnBrk="1" hangingPunct="1">
              <a:lnSpc>
                <a:spcPct val="100000"/>
              </a:lnSpc>
              <a:buFont typeface="+mj-lt"/>
              <a:buAutoNum type="arabicPeriod"/>
            </a:pPr>
            <a:r>
              <a:rPr lang="en-US" altLang="zh-CN" sz="2200" dirty="0">
                <a:latin typeface="Arial" panose="020B0604020202020204" pitchFamily="34" charset="0"/>
                <a:ea typeface="宋体" panose="02010600030101010101" pitchFamily="2" charset="-122"/>
              </a:rPr>
              <a:t>Neural filter </a:t>
            </a:r>
          </a:p>
        </p:txBody>
      </p:sp>
      <p:sp>
        <p:nvSpPr>
          <p:cNvPr id="6148" name="AutoShape 8" descr="C:\Users\miaoyizhou\AppData\Roaming\Tencent\Users\578515502\QQ\WinTemp\RichOle\YXNTJ]57U4~X]QL8AADV0.png"/>
          <p:cNvSpPr>
            <a:spLocks noChangeAspect="1"/>
          </p:cNvSpPr>
          <p:nvPr/>
        </p:nvSpPr>
        <p:spPr>
          <a:xfrm>
            <a:off x="0" y="0"/>
            <a:ext cx="304800" cy="304800"/>
          </a:xfrm>
          <a:prstGeom prst="rect">
            <a:avLst/>
          </a:prstGeom>
          <a:noFill/>
          <a:ln w="9525">
            <a:noFill/>
          </a:ln>
        </p:spPr>
        <p:txBody>
          <a:bodyPr/>
          <a:lstStyle/>
          <a:p>
            <a:endParaRPr lang="zh-CN" altLang="en-US" dirty="0">
              <a:latin typeface="Calibri" panose="020F0502020204030204" pitchFamily="34" charset="0"/>
            </a:endParaRPr>
          </a:p>
        </p:txBody>
      </p:sp>
      <p:sp>
        <p:nvSpPr>
          <p:cNvPr id="6" name="文本框 6">
            <a:extLst>
              <a:ext uri="{FF2B5EF4-FFF2-40B4-BE49-F238E27FC236}">
                <a16:creationId xmlns:a16="http://schemas.microsoft.com/office/drawing/2014/main" id="{5EC81E04-CE05-468B-B197-8C169324E88C}"/>
              </a:ext>
            </a:extLst>
          </p:cNvPr>
          <p:cNvSpPr txBox="1"/>
          <p:nvPr/>
        </p:nvSpPr>
        <p:spPr>
          <a:xfrm>
            <a:off x="3029423" y="6229052"/>
            <a:ext cx="3150311" cy="369332"/>
          </a:xfrm>
          <a:prstGeom prst="rect">
            <a:avLst/>
          </a:prstGeom>
          <a:noFill/>
          <a:ln w="9525">
            <a:noFill/>
          </a:ln>
        </p:spPr>
        <p:txBody>
          <a:bodyPr wrap="square">
            <a:spAutoFit/>
          </a:bodyPr>
          <a:lstStyle/>
          <a:p>
            <a:r>
              <a:rPr lang="en-US" altLang="zh-CN" dirty="0">
                <a:latin typeface="Arial" panose="020B0604020202020204" pitchFamily="34" charset="0"/>
              </a:rPr>
              <a:t>Refinement </a:t>
            </a:r>
            <a:r>
              <a:rPr lang="en-US" altLang="zh-CN"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ipeline of NMR</a:t>
            </a:r>
          </a:p>
        </p:txBody>
      </p:sp>
      <p:pic>
        <p:nvPicPr>
          <p:cNvPr id="5" name="图片 4">
            <a:extLst>
              <a:ext uri="{FF2B5EF4-FFF2-40B4-BE49-F238E27FC236}">
                <a16:creationId xmlns:a16="http://schemas.microsoft.com/office/drawing/2014/main" id="{AE739154-83CE-45ED-BF57-CA23A24790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933" y="4869160"/>
            <a:ext cx="8707290" cy="13687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33413" y="116632"/>
            <a:ext cx="7886700" cy="1325563"/>
          </a:xfrm>
          <a:ln/>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ea typeface="宋体" panose="02010600030101010101" pitchFamily="2" charset="-122"/>
              </a:rPr>
              <a:t>Method</a:t>
            </a:r>
          </a:p>
        </p:txBody>
      </p:sp>
      <p:sp>
        <p:nvSpPr>
          <p:cNvPr id="7171" name="Content Placeholder 2"/>
          <p:cNvSpPr>
            <a:spLocks noGrp="1"/>
          </p:cNvSpPr>
          <p:nvPr>
            <p:ph idx="1"/>
          </p:nvPr>
        </p:nvSpPr>
        <p:spPr>
          <a:ln/>
        </p:spPr>
        <p:txBody>
          <a:bodyPr vert="horz" wrap="square" lIns="91440" tIns="45720" rIns="91440" bIns="45720" anchor="t" anchorCtr="0"/>
          <a:lstStyle/>
          <a:p>
            <a:pPr marL="457200" indent="-457200" eaLnBrk="1" hangingPunct="1">
              <a:lnSpc>
                <a:spcPct val="100000"/>
              </a:lnSpc>
              <a:buFont typeface="+mj-lt"/>
              <a:buAutoNum type="arabicPeriod"/>
            </a:pPr>
            <a:r>
              <a:rPr lang="en-US" altLang="zh-CN" sz="2200" b="1" dirty="0">
                <a:latin typeface="Arial" panose="020B0604020202020204" pitchFamily="34" charset="0"/>
                <a:ea typeface="宋体" panose="02010600030101010101" pitchFamily="2" charset="-122"/>
                <a:sym typeface="+mn-ea"/>
              </a:rPr>
              <a:t>Midpoint subdivision</a:t>
            </a:r>
            <a:r>
              <a:rPr lang="en-US" altLang="zh-CN" sz="2200" dirty="0">
                <a:latin typeface="Arial" panose="020B0604020202020204" pitchFamily="34" charset="0"/>
                <a:ea typeface="宋体" panose="02010600030101010101" pitchFamily="2" charset="-122"/>
                <a:sym typeface="+mn-ea"/>
              </a:rPr>
              <a:t>: The original face is subdivided into four faces by inserting new vertices at the midpoint of each edge and connecting </a:t>
            </a:r>
            <a:r>
              <a:rPr lang="en-US" altLang="zh-CN" sz="2200" dirty="0">
                <a:latin typeface="Arial" panose="020B0604020202020204" pitchFamily="34" charset="0"/>
                <a:sym typeface="+mn-ea"/>
              </a:rPr>
              <a:t>new vertices </a:t>
            </a:r>
            <a:r>
              <a:rPr lang="en-US" altLang="zh-CN" sz="2200" dirty="0">
                <a:latin typeface="Arial" panose="020B0604020202020204" pitchFamily="34" charset="0"/>
                <a:ea typeface="宋体" panose="02010600030101010101" pitchFamily="2" charset="-122"/>
                <a:sym typeface="+mn-ea"/>
              </a:rPr>
              <a:t>through new edges.</a:t>
            </a:r>
          </a:p>
          <a:p>
            <a:pPr marL="457200" indent="-457200" eaLnBrk="1" hangingPunct="1">
              <a:lnSpc>
                <a:spcPct val="100000"/>
              </a:lnSpc>
              <a:buFont typeface="+mj-lt"/>
              <a:buAutoNum type="arabicPeriod"/>
            </a:pPr>
            <a:r>
              <a:rPr lang="en-US" altLang="zh-CN" sz="2200" b="1" dirty="0">
                <a:latin typeface="Arial" panose="020B0604020202020204" pitchFamily="34" charset="0"/>
                <a:ea typeface="宋体" panose="02010600030101010101" pitchFamily="2" charset="-122"/>
                <a:sym typeface="+mn-ea"/>
              </a:rPr>
              <a:t>Intrinsic structure descriptor</a:t>
            </a:r>
            <a:r>
              <a:rPr lang="en-US" altLang="zh-CN" sz="2200" dirty="0">
                <a:latin typeface="Arial" panose="020B0604020202020204" pitchFamily="34" charset="0"/>
                <a:ea typeface="宋体" panose="02010600030101010101" pitchFamily="2" charset="-122"/>
                <a:sym typeface="+mn-ea"/>
              </a:rPr>
              <a:t>: For newly inserted vertices, an intrinsic structure descriptor is created by normalizing their one-ring neighborhood. This normalization makes the features invariant to scale, rotation, and translation, allowing the network to focus on extract structural priors.</a:t>
            </a:r>
            <a:endParaRPr lang="en-US" altLang="zh-CN" sz="2200" dirty="0">
              <a:latin typeface="Arial" panose="020B0604020202020204" pitchFamily="34" charset="0"/>
              <a:ea typeface="宋体" panose="02010600030101010101" pitchFamily="2" charset="-122"/>
            </a:endParaRPr>
          </a:p>
          <a:p>
            <a:pPr marL="0" indent="0" eaLnBrk="1" hangingPunct="1">
              <a:lnSpc>
                <a:spcPct val="100000"/>
              </a:lnSpc>
              <a:buNone/>
            </a:pPr>
            <a:br>
              <a:rPr lang="en-US" altLang="zh-CN" sz="2400" dirty="0">
                <a:ea typeface="宋体" panose="02010600030101010101" pitchFamily="2" charset="-122"/>
              </a:rPr>
            </a:br>
            <a:endParaRPr lang="en-US" altLang="zh-CN" sz="2400" dirty="0">
              <a:latin typeface="Arial" panose="020B0604020202020204" pitchFamily="34" charset="0"/>
              <a:ea typeface="宋体" panose="02010600030101010101" pitchFamily="2" charset="-122"/>
            </a:endParaRPr>
          </a:p>
        </p:txBody>
      </p:sp>
      <p:sp>
        <p:nvSpPr>
          <p:cNvPr id="7172" name="AutoShape 8" descr="C:\Users\miaoyizhou\AppData\Roaming\Tencent\Users\578515502\QQ\WinTemp\RichOle\YXNTJ]57U4~X]QL8AADV0.png"/>
          <p:cNvSpPr>
            <a:spLocks noChangeAspect="1"/>
          </p:cNvSpPr>
          <p:nvPr/>
        </p:nvSpPr>
        <p:spPr>
          <a:xfrm>
            <a:off x="0" y="0"/>
            <a:ext cx="304800" cy="304800"/>
          </a:xfrm>
          <a:prstGeom prst="rect">
            <a:avLst/>
          </a:prstGeom>
          <a:noFill/>
          <a:ln w="9525">
            <a:noFill/>
          </a:ln>
        </p:spPr>
        <p:txBody>
          <a:bodyPr/>
          <a:lstStyle/>
          <a:p>
            <a:endParaRPr lang="zh-CN" altLang="en-US" dirty="0">
              <a:latin typeface="Calibri" panose="020F0502020204030204" pitchFamily="34" charset="0"/>
            </a:endParaRPr>
          </a:p>
        </p:txBody>
      </p:sp>
      <p:sp>
        <p:nvSpPr>
          <p:cNvPr id="7174" name="文本框 6"/>
          <p:cNvSpPr txBox="1"/>
          <p:nvPr/>
        </p:nvSpPr>
        <p:spPr>
          <a:xfrm>
            <a:off x="1741468" y="5733256"/>
            <a:ext cx="5670591" cy="368300"/>
          </a:xfrm>
          <a:prstGeom prst="rect">
            <a:avLst/>
          </a:prstGeom>
          <a:noFill/>
          <a:ln w="9525">
            <a:noFill/>
          </a:ln>
        </p:spPr>
        <p:txBody>
          <a:bodyPr wrap="square">
            <a:spAutoFit/>
          </a:bodyPr>
          <a:lstStyle/>
          <a:p>
            <a:r>
              <a:rPr dirty="0">
                <a:latin typeface="Arial" panose="020B0604020202020204" pitchFamily="34" charset="0"/>
                <a:cs typeface="Arial" panose="020B0604020202020204" pitchFamily="34" charset="0"/>
              </a:rPr>
              <a:t>Midpoint </a:t>
            </a:r>
            <a:r>
              <a:rPr lang="en-US" dirty="0">
                <a:latin typeface="Arial" panose="020B0604020202020204" pitchFamily="34" charset="0"/>
                <a:cs typeface="Arial" panose="020B0604020202020204" pitchFamily="34" charset="0"/>
              </a:rPr>
              <a:t>s</a:t>
            </a:r>
            <a:r>
              <a:rPr dirty="0">
                <a:latin typeface="Arial" panose="020B0604020202020204" pitchFamily="34" charset="0"/>
                <a:cs typeface="Arial" panose="020B0604020202020204" pitchFamily="34" charset="0"/>
              </a:rPr>
              <a:t>ubdivision</a:t>
            </a:r>
            <a:r>
              <a:rPr lang="en-US" dirty="0">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sym typeface="+mn-ea"/>
              </a:rPr>
              <a:t>i</a:t>
            </a:r>
            <a:r>
              <a:rPr lang="en-US" altLang="zh-CN" dirty="0">
                <a:latin typeface="Arial" panose="020B0604020202020204" pitchFamily="34" charset="0"/>
                <a:sym typeface="+mn-ea"/>
              </a:rPr>
              <a:t>ntrinsic structure descriptor</a:t>
            </a:r>
            <a:endParaRPr lang="en-US"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7D156507-E4E1-4B3C-89C5-0E8354F205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062" y="4459576"/>
            <a:ext cx="6849876" cy="12016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33413" y="116632"/>
            <a:ext cx="7886700" cy="1325563"/>
          </a:xfrm>
          <a:ln/>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ea typeface="宋体" panose="02010600030101010101" pitchFamily="2" charset="-122"/>
              </a:rPr>
              <a:t>Method</a:t>
            </a:r>
          </a:p>
        </p:txBody>
      </p:sp>
      <p:sp>
        <p:nvSpPr>
          <p:cNvPr id="8195" name="Content Placeholder 2"/>
          <p:cNvSpPr>
            <a:spLocks noGrp="1"/>
          </p:cNvSpPr>
          <p:nvPr>
            <p:ph idx="1"/>
          </p:nvPr>
        </p:nvSpPr>
        <p:spPr>
          <a:ln/>
        </p:spPr>
        <p:txBody>
          <a:bodyPr vert="horz" wrap="square" lIns="91440" tIns="45720" rIns="91440" bIns="45720" anchor="t" anchorCtr="0"/>
          <a:lstStyle/>
          <a:p>
            <a:pPr marL="0" indent="0" eaLnBrk="1" hangingPunct="1">
              <a:lnSpc>
                <a:spcPct val="100000"/>
              </a:lnSpc>
              <a:buNone/>
            </a:pPr>
            <a:r>
              <a:rPr lang="en-US" altLang="zh-CN" sz="2200" dirty="0">
                <a:latin typeface="Arial" panose="020B0604020202020204" pitchFamily="34" charset="0"/>
                <a:ea typeface="宋体" panose="02010600030101010101" pitchFamily="2" charset="-122"/>
              </a:rPr>
              <a:t>3.</a:t>
            </a:r>
            <a:r>
              <a:rPr lang="en-US" altLang="zh-CN" sz="2200" b="1" dirty="0">
                <a:latin typeface="Arial" panose="020B0604020202020204" pitchFamily="34" charset="0"/>
                <a:ea typeface="宋体" panose="02010600030101010101" pitchFamily="2" charset="-122"/>
              </a:rPr>
              <a:t> Neural Filter</a:t>
            </a:r>
            <a:r>
              <a:rPr lang="en-US" altLang="zh-CN" sz="2200" dirty="0">
                <a:latin typeface="Arial" panose="020B0604020202020204" pitchFamily="34" charset="0"/>
                <a:ea typeface="宋体" panose="02010600030101010101" pitchFamily="2" charset="-122"/>
              </a:rPr>
              <a:t>: This filter predicts offsets for the new vertices to update their positions. It consists of:</a:t>
            </a:r>
          </a:p>
          <a:p>
            <a:pPr marL="914400" lvl="1" indent="-457200" eaLnBrk="1" hangingPunct="1">
              <a:lnSpc>
                <a:spcPct val="100000"/>
              </a:lnSpc>
              <a:buFont typeface="Wingdings" panose="05000000000000000000" pitchFamily="2" charset="2"/>
              <a:buChar char="Ø"/>
            </a:pPr>
            <a:r>
              <a:rPr lang="en-US" altLang="zh-CN" sz="2000" b="1" dirty="0">
                <a:latin typeface="Arial" panose="020B0604020202020204" pitchFamily="34" charset="0"/>
                <a:ea typeface="宋体" panose="02010600030101010101" pitchFamily="2" charset="-122"/>
              </a:rPr>
              <a:t>E</a:t>
            </a:r>
            <a:r>
              <a:rPr lang="en-US" altLang="zh-CN" sz="2000" dirty="0">
                <a:latin typeface="Arial" panose="020B0604020202020204" pitchFamily="34" charset="0"/>
                <a:ea typeface="宋体" panose="02010600030101010101" pitchFamily="2" charset="-122"/>
              </a:rPr>
              <a:t>dge Feature Embedding: Capture features from the outgoing edges of the central vertex.</a:t>
            </a:r>
          </a:p>
          <a:p>
            <a:pPr marL="914400" lvl="1" indent="-457200" eaLnBrk="1" hangingPunct="1">
              <a:lnSpc>
                <a:spcPct val="100000"/>
              </a:lnSpc>
              <a:buFont typeface="Wingdings" panose="05000000000000000000" pitchFamily="2" charset="2"/>
              <a:buChar char="Ø"/>
            </a:pPr>
            <a:r>
              <a:rPr lang="en-US" altLang="zh-CN" sz="2000" b="1" dirty="0">
                <a:latin typeface="Arial" panose="020B0604020202020204" pitchFamily="34" charset="0"/>
                <a:ea typeface="宋体" panose="02010600030101010101" pitchFamily="2" charset="-122"/>
              </a:rPr>
              <a:t>G</a:t>
            </a:r>
            <a:r>
              <a:rPr lang="en-US" altLang="zh-CN" sz="2000" dirty="0">
                <a:latin typeface="Arial" panose="020B0604020202020204" pitchFamily="34" charset="0"/>
                <a:ea typeface="宋体" panose="02010600030101010101" pitchFamily="2" charset="-122"/>
              </a:rPr>
              <a:t>raph Attention Aggregation: Aggregate edge features to the central vertex using a graph attention mechanism, adaptively emphasizing relevant local structures.</a:t>
            </a:r>
          </a:p>
          <a:p>
            <a:pPr marL="914400" lvl="1" indent="-457200" eaLnBrk="1" hangingPunct="1">
              <a:lnSpc>
                <a:spcPct val="100000"/>
              </a:lnSpc>
              <a:buFont typeface="Wingdings" panose="05000000000000000000" pitchFamily="2" charset="2"/>
              <a:buChar char="Ø"/>
            </a:pPr>
            <a:r>
              <a:rPr lang="en-US" altLang="zh-CN" sz="2000" b="1" dirty="0">
                <a:latin typeface="Arial" panose="020B0604020202020204" pitchFamily="34" charset="0"/>
                <a:ea typeface="宋体" panose="02010600030101010101" pitchFamily="2" charset="-122"/>
              </a:rPr>
              <a:t>V</a:t>
            </a:r>
            <a:r>
              <a:rPr lang="en-US" altLang="zh-CN" sz="2000" dirty="0">
                <a:latin typeface="Arial" panose="020B0604020202020204" pitchFamily="34" charset="0"/>
                <a:ea typeface="宋体" panose="02010600030101010101" pitchFamily="2" charset="-122"/>
              </a:rPr>
              <a:t>ertex Repositioning: Predict residual from the central vertex feature to refine its position.</a:t>
            </a:r>
          </a:p>
        </p:txBody>
      </p:sp>
      <p:sp>
        <p:nvSpPr>
          <p:cNvPr id="8196" name="AutoShape 8" descr="C:\Users\miaoyizhou\AppData\Roaming\Tencent\Users\578515502\QQ\WinTemp\RichOle\YXNTJ]57U4~X]QL8AADV0.png"/>
          <p:cNvSpPr>
            <a:spLocks noChangeAspect="1"/>
          </p:cNvSpPr>
          <p:nvPr/>
        </p:nvSpPr>
        <p:spPr>
          <a:xfrm>
            <a:off x="0" y="0"/>
            <a:ext cx="304800" cy="304800"/>
          </a:xfrm>
          <a:prstGeom prst="rect">
            <a:avLst/>
          </a:prstGeom>
          <a:noFill/>
          <a:ln w="9525">
            <a:noFill/>
          </a:ln>
        </p:spPr>
        <p:txBody>
          <a:bodyPr/>
          <a:lstStyle/>
          <a:p>
            <a:endParaRPr lang="zh-CN" altLang="en-US" dirty="0">
              <a:latin typeface="Calibri" panose="020F0502020204030204" pitchFamily="34" charset="0"/>
            </a:endParaRPr>
          </a:p>
        </p:txBody>
      </p:sp>
      <p:sp>
        <p:nvSpPr>
          <p:cNvPr id="8197" name="文本框 6"/>
          <p:cNvSpPr txBox="1"/>
          <p:nvPr/>
        </p:nvSpPr>
        <p:spPr>
          <a:xfrm>
            <a:off x="2917508" y="6303645"/>
            <a:ext cx="3318510" cy="368300"/>
          </a:xfrm>
          <a:prstGeom prst="rect">
            <a:avLst/>
          </a:prstGeom>
          <a:noFill/>
          <a:ln w="9525">
            <a:noFill/>
          </a:ln>
        </p:spPr>
        <p:txBody>
          <a:bodyPr wrap="square">
            <a:spAutoFit/>
          </a:bodyPr>
          <a:lstStyle/>
          <a:p>
            <a:r>
              <a:rPr lang="en-US" altLang="zh-CN" dirty="0">
                <a:latin typeface="Arial" panose="020B0604020202020204" pitchFamily="34" charset="0"/>
                <a:cs typeface="Arial" panose="020B0604020202020204" pitchFamily="34" charset="0"/>
              </a:rPr>
              <a:t>Architecture of neural filter</a:t>
            </a:r>
          </a:p>
        </p:txBody>
      </p:sp>
      <p:pic>
        <p:nvPicPr>
          <p:cNvPr id="5" name="图片 4">
            <a:extLst>
              <a:ext uri="{FF2B5EF4-FFF2-40B4-BE49-F238E27FC236}">
                <a16:creationId xmlns:a16="http://schemas.microsoft.com/office/drawing/2014/main" id="{B4172EA6-2DBA-4E0E-952F-41085BC7B9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716" y="4437112"/>
            <a:ext cx="8354568" cy="18684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ln/>
        </p:spPr>
        <p:txBody>
          <a:bodyPr vert="horz" wrap="square" lIns="91440" tIns="45720" rIns="91440" bIns="45720" anchor="ctr" anchorCtr="0"/>
          <a:lstStyle/>
          <a:p>
            <a:pPr algn="ctr" eaLnBrk="1" hangingPunct="1">
              <a:buNone/>
            </a:pPr>
            <a:r>
              <a:rPr lang="en-US" altLang="zh-CN" sz="4400" b="1" dirty="0">
                <a:latin typeface="Arial" panose="020B0604020202020204" pitchFamily="34" charset="0"/>
                <a:ea typeface="宋体" panose="02010600030101010101" pitchFamily="2" charset="-122"/>
              </a:rPr>
              <a:t>Major results</a:t>
            </a:r>
          </a:p>
        </p:txBody>
      </p:sp>
      <p:sp>
        <p:nvSpPr>
          <p:cNvPr id="9219" name="Rectangle 6"/>
          <p:cNvSpPr/>
          <p:nvPr/>
        </p:nvSpPr>
        <p:spPr>
          <a:xfrm>
            <a:off x="0" y="0"/>
            <a:ext cx="9144000" cy="0"/>
          </a:xfrm>
          <a:prstGeom prst="rect">
            <a:avLst/>
          </a:prstGeom>
          <a:noFill/>
          <a:ln w="9525">
            <a:noFill/>
          </a:ln>
        </p:spPr>
        <p:txBody>
          <a:bodyPr wrap="none" anchor="ctr" anchorCtr="0">
            <a:spAutoFit/>
          </a:bodyPr>
          <a:lstStyle/>
          <a:p>
            <a:endParaRPr lang="zh-CN" altLang="en-US" dirty="0">
              <a:latin typeface="Calibri" panose="020F0502020204030204" pitchFamily="34" charset="0"/>
            </a:endParaRPr>
          </a:p>
        </p:txBody>
      </p:sp>
      <p:sp>
        <p:nvSpPr>
          <p:cNvPr id="3" name="文本框 2"/>
          <p:cNvSpPr txBox="1"/>
          <p:nvPr/>
        </p:nvSpPr>
        <p:spPr>
          <a:xfrm>
            <a:off x="356201" y="5229200"/>
            <a:ext cx="8431599" cy="1476375"/>
          </a:xfrm>
          <a:prstGeom prst="rect">
            <a:avLst/>
          </a:prstGeom>
        </p:spPr>
        <p:txBody>
          <a:bodyPr wrap="square">
            <a:spAutoFit/>
          </a:bodyPr>
          <a:lstStyle/>
          <a:p>
            <a:pPr marL="0" indent="0" algn="just">
              <a:spcAft>
                <a:spcPct val="60000"/>
              </a:spcAft>
            </a:pPr>
            <a:r>
              <a:rPr lang="en-US" altLang="zh-CN" sz="1800" b="0" dirty="0">
                <a:latin typeface="Arial" panose="020B0604020202020204" pitchFamily="34" charset="0"/>
              </a:rPr>
              <a:t>NMR does not suffer from the inherent limitations of existing methods, such as volume shrinkage and over-smoothing (Loop), amplification of tessellation artifacts (modified butterfly), or shape damage (neural subdivision). Moreover, it outperforms neural subdivision in generalization across non-isometric deformations, unseen shapes, and unseen refinement levels.</a:t>
            </a:r>
          </a:p>
        </p:txBody>
      </p:sp>
      <p:pic>
        <p:nvPicPr>
          <p:cNvPr id="6" name="图片 5">
            <a:extLst>
              <a:ext uri="{FF2B5EF4-FFF2-40B4-BE49-F238E27FC236}">
                <a16:creationId xmlns:a16="http://schemas.microsoft.com/office/drawing/2014/main" id="{99AFC554-E457-44BE-8785-22A5B2BD3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56" y="1182348"/>
            <a:ext cx="8890888" cy="404685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TZmYWU0YzkzZmY4YWQyODgzMDM4YzZiOGRlZmM3NDEifQ=="/>
</p:tagLst>
</file>

<file path=ppt/theme/theme1.xml><?xml version="1.0" encoding="utf-8"?>
<a:theme xmlns:a="http://schemas.openxmlformats.org/drawingml/2006/main" name="HDOfficeLightV0">
  <a:themeElements>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563C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726</TotalTime>
  <Words>1400</Words>
  <Application>Microsoft Office PowerPoint</Application>
  <PresentationFormat>全屏显示(4:3)</PresentationFormat>
  <Paragraphs>67</Paragraphs>
  <Slides>19</Slides>
  <Notes>2</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19</vt:i4>
      </vt:variant>
    </vt:vector>
  </HeadingPairs>
  <TitlesOfParts>
    <vt:vector size="27" baseType="lpstr">
      <vt:lpstr>宋体</vt:lpstr>
      <vt:lpstr>Arial</vt:lpstr>
      <vt:lpstr>Calibri</vt:lpstr>
      <vt:lpstr>Calibri Light</vt:lpstr>
      <vt:lpstr>Wingdings</vt:lpstr>
      <vt:lpstr>Wingdings 2</vt:lpstr>
      <vt:lpstr>HDOfficeLightV0</vt:lpstr>
      <vt:lpstr>1_HDOfficeLightV0</vt:lpstr>
      <vt:lpstr>Neural mesh refinement</vt:lpstr>
      <vt:lpstr>Motivation</vt:lpstr>
      <vt:lpstr>Motivation</vt:lpstr>
      <vt:lpstr>Main idea</vt:lpstr>
      <vt:lpstr>Overview</vt:lpstr>
      <vt:lpstr>Method</vt:lpstr>
      <vt:lpstr>Method</vt:lpstr>
      <vt:lpstr>Method</vt:lpstr>
      <vt:lpstr>Major results</vt:lpstr>
      <vt:lpstr>Major results</vt:lpstr>
      <vt:lpstr>Major results</vt:lpstr>
      <vt:lpstr>Applications</vt:lpstr>
      <vt:lpstr>Applications</vt:lpstr>
      <vt:lpstr>Applications</vt:lpstr>
      <vt:lpstr>Applications</vt:lpstr>
      <vt:lpstr>Applications</vt:lpstr>
      <vt:lpstr>Conclusion</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frequency domain design of PID controller for an AVR system</dc:title>
  <dc:creator>SLABEE4</dc:creator>
  <cp:lastModifiedBy>朱志伟</cp:lastModifiedBy>
  <cp:revision>301</cp:revision>
  <dcterms:created xsi:type="dcterms:W3CDTF">2014-04-07T09:14:32Z</dcterms:created>
  <dcterms:modified xsi:type="dcterms:W3CDTF">2025-05-28T16:21:41Z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F1E0F195277A4420977B0571E8013CDD_12</vt:lpwstr>
  </property>
  <property fmtid="{D5CDD505-2E9C-101B-9397-08002B2CF9AE}" pid="3" name="KSOProductBuildVer">
    <vt:lpwstr>2052-12.1.0.18608</vt:lpwstr>
  </property>
</Properties>
</file>